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2"/>
  </p:notesMasterIdLst>
  <p:sldIdLst>
    <p:sldId id="256" r:id="rId2"/>
    <p:sldId id="289" r:id="rId3"/>
    <p:sldId id="270" r:id="rId4"/>
    <p:sldId id="285" r:id="rId5"/>
    <p:sldId id="287" r:id="rId6"/>
    <p:sldId id="290" r:id="rId7"/>
    <p:sldId id="278" r:id="rId8"/>
    <p:sldId id="282" r:id="rId9"/>
    <p:sldId id="291" r:id="rId10"/>
    <p:sldId id="29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5050"/>
    <a:srgbClr val="F14541"/>
    <a:srgbClr val="AA0000"/>
    <a:srgbClr val="98625C"/>
    <a:srgbClr val="04C853"/>
    <a:srgbClr val="5A7408"/>
    <a:srgbClr val="D4D91B"/>
    <a:srgbClr val="FFFFFF"/>
    <a:srgbClr val="E3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7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595D6-0F84-45E6-8C10-D215E6C87EE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7AF30A-1CA5-4BB2-93D4-15E0FC8720D6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Отсутствие в муниципальных образованиях прироста расходов, не обеспеченного соответствующим приростом</a:t>
          </a:r>
          <a:r>
            <a:rPr lang="ru-RU" sz="1600" b="1" dirty="0" smtClean="0">
              <a:solidFill>
                <a:schemeClr val="bg1"/>
              </a:solidFill>
              <a:latin typeface="Arial" charset="0"/>
            </a:rPr>
            <a:t> доходов</a:t>
          </a:r>
          <a:endParaRPr lang="ru-RU" sz="1600" dirty="0">
            <a:solidFill>
              <a:schemeClr val="bg1"/>
            </a:solidFill>
          </a:endParaRPr>
        </a:p>
      </dgm:t>
    </dgm:pt>
    <dgm:pt modelId="{258EC5C8-7280-4F2D-B234-CE174CDCA83C}" type="parTrans" cxnId="{85B24271-DF8F-458F-8A6B-6349D5C7CA79}">
      <dgm:prSet/>
      <dgm:spPr/>
      <dgm:t>
        <a:bodyPr/>
        <a:lstStyle/>
        <a:p>
          <a:endParaRPr lang="ru-RU"/>
        </a:p>
      </dgm:t>
    </dgm:pt>
    <dgm:pt modelId="{72D84C97-92B8-4D8B-BC6F-97FCC66A25AF}" type="sibTrans" cxnId="{85B24271-DF8F-458F-8A6B-6349D5C7CA79}">
      <dgm:prSet/>
      <dgm:spPr/>
      <dgm:t>
        <a:bodyPr/>
        <a:lstStyle/>
        <a:p>
          <a:endParaRPr lang="ru-RU"/>
        </a:p>
      </dgm:t>
    </dgm:pt>
    <dgm:pt modelId="{1E39BA4E-437D-445A-988E-0B2D20484FF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effectLst/>
              <a:latin typeface="Cambria" pitchFamily="18" charset="0"/>
            </a:rPr>
            <a:t>Обеспечено покрытие расходов местного бюджета собственными средствами без привлечения заемных (302 муниципальных образования) </a:t>
          </a:r>
          <a:endParaRPr lang="ru-RU" sz="1600" b="1" dirty="0">
            <a:solidFill>
              <a:schemeClr val="bg1"/>
            </a:solidFill>
            <a:effectLst/>
            <a:latin typeface="Cambria" pitchFamily="18" charset="0"/>
          </a:endParaRPr>
        </a:p>
      </dgm:t>
    </dgm:pt>
    <dgm:pt modelId="{BE82FA16-4741-449E-A1C8-05A0AF506B45}" type="parTrans" cxnId="{4D32CD63-8D9C-4A39-83CD-D39909D67422}">
      <dgm:prSet/>
      <dgm:spPr/>
      <dgm:t>
        <a:bodyPr/>
        <a:lstStyle/>
        <a:p>
          <a:endParaRPr lang="ru-RU"/>
        </a:p>
      </dgm:t>
    </dgm:pt>
    <dgm:pt modelId="{64DEC85B-386D-4B55-AF61-209F3AC1FD5E}" type="sibTrans" cxnId="{4D32CD63-8D9C-4A39-83CD-D39909D67422}">
      <dgm:prSet/>
      <dgm:spPr/>
      <dgm:t>
        <a:bodyPr/>
        <a:lstStyle/>
        <a:p>
          <a:endParaRPr lang="ru-RU"/>
        </a:p>
      </dgm:t>
    </dgm:pt>
    <dgm:pt modelId="{1ACE39F8-F058-45D4-BAFB-029E79959EB9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Отсутствие просроченной кредиторской задолженности </a:t>
          </a: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по заработной плате работникам бюджетной сферы за счет средств местного бюджета</a:t>
          </a:r>
          <a:endParaRPr lang="ru-RU" sz="1600" b="1" dirty="0">
            <a:latin typeface="Cambria" pitchFamily="18" charset="0"/>
          </a:endParaRPr>
        </a:p>
      </dgm:t>
    </dgm:pt>
    <dgm:pt modelId="{247FF262-21C4-43B6-AB38-A4C327852486}" type="parTrans" cxnId="{F18EAEA0-D533-436E-AA03-8BBD0454D61C}">
      <dgm:prSet/>
      <dgm:spPr/>
      <dgm:t>
        <a:bodyPr/>
        <a:lstStyle/>
        <a:p>
          <a:endParaRPr lang="ru-RU"/>
        </a:p>
      </dgm:t>
    </dgm:pt>
    <dgm:pt modelId="{E7E581ED-8FB8-4A7E-9210-E6FAA1C193AF}" type="sibTrans" cxnId="{F18EAEA0-D533-436E-AA03-8BBD0454D61C}">
      <dgm:prSet/>
      <dgm:spPr/>
      <dgm:t>
        <a:bodyPr/>
        <a:lstStyle/>
        <a:p>
          <a:endParaRPr lang="ru-RU"/>
        </a:p>
      </dgm:t>
    </dgm:pt>
    <dgm:pt modelId="{2630E56B-C674-4D1A-95D9-99DA6072FAB5}" type="pres">
      <dgm:prSet presAssocID="{031595D6-0F84-45E6-8C10-D215E6C87EE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775E3A6-3964-4F2F-B427-79AB79551B3F}" type="pres">
      <dgm:prSet presAssocID="{031595D6-0F84-45E6-8C10-D215E6C87EE2}" presName="pyramid" presStyleLbl="node1" presStyleIdx="0" presStyleCnt="1" custLinFactNeighborX="21191"/>
      <dgm:spPr>
        <a:solidFill>
          <a:srgbClr val="FF5050"/>
        </a:solidFill>
      </dgm:spPr>
    </dgm:pt>
    <dgm:pt modelId="{D9D8CC77-5ECB-4DBD-96E6-2F00CD07C1BF}" type="pres">
      <dgm:prSet presAssocID="{031595D6-0F84-45E6-8C10-D215E6C87EE2}" presName="theList" presStyleCnt="0"/>
      <dgm:spPr/>
    </dgm:pt>
    <dgm:pt modelId="{6E2F7A66-8220-4093-9AA0-0CC3CC03F969}" type="pres">
      <dgm:prSet presAssocID="{6A7AF30A-1CA5-4BB2-93D4-15E0FC8720D6}" presName="aNode" presStyleLbl="fgAcc1" presStyleIdx="0" presStyleCnt="3" custScaleX="215166" custScaleY="60272" custLinFactNeighborX="-17094" custLinFactNeighborY="54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35EC5-8F7E-4A84-83C9-EE06941FA887}" type="pres">
      <dgm:prSet presAssocID="{6A7AF30A-1CA5-4BB2-93D4-15E0FC8720D6}" presName="aSpace" presStyleCnt="0"/>
      <dgm:spPr/>
    </dgm:pt>
    <dgm:pt modelId="{9521C8E9-6789-4EA4-81A1-098C38F5EDD3}" type="pres">
      <dgm:prSet presAssocID="{1E39BA4E-437D-445A-988E-0B2D20484FFA}" presName="aNode" presStyleLbl="fgAcc1" presStyleIdx="1" presStyleCnt="3" custScaleX="215630" custScaleY="64033" custLinFactNeighborX="-15488" custLinFactNeighborY="27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96C8D-5510-4251-9559-F7EA898E2FA9}" type="pres">
      <dgm:prSet presAssocID="{1E39BA4E-437D-445A-988E-0B2D20484FFA}" presName="aSpace" presStyleCnt="0"/>
      <dgm:spPr/>
    </dgm:pt>
    <dgm:pt modelId="{7D044C8F-B86C-4265-8AA7-92006FD15191}" type="pres">
      <dgm:prSet presAssocID="{1ACE39F8-F058-45D4-BAFB-029E79959EB9}" presName="aNode" presStyleLbl="fgAcc1" presStyleIdx="2" presStyleCnt="3" custScaleX="215630" custScaleY="59165" custLinFactNeighborX="-15346" custLinFactNeighborY="60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31365-D58D-482C-80BA-A24821521593}" type="pres">
      <dgm:prSet presAssocID="{1ACE39F8-F058-45D4-BAFB-029E79959EB9}" presName="aSpace" presStyleCnt="0"/>
      <dgm:spPr/>
    </dgm:pt>
  </dgm:ptLst>
  <dgm:cxnLst>
    <dgm:cxn modelId="{F18EAEA0-D533-436E-AA03-8BBD0454D61C}" srcId="{031595D6-0F84-45E6-8C10-D215E6C87EE2}" destId="{1ACE39F8-F058-45D4-BAFB-029E79959EB9}" srcOrd="2" destOrd="0" parTransId="{247FF262-21C4-43B6-AB38-A4C327852486}" sibTransId="{E7E581ED-8FB8-4A7E-9210-E6FAA1C193AF}"/>
    <dgm:cxn modelId="{4D32CD63-8D9C-4A39-83CD-D39909D67422}" srcId="{031595D6-0F84-45E6-8C10-D215E6C87EE2}" destId="{1E39BA4E-437D-445A-988E-0B2D20484FFA}" srcOrd="1" destOrd="0" parTransId="{BE82FA16-4741-449E-A1C8-05A0AF506B45}" sibTransId="{64DEC85B-386D-4B55-AF61-209F3AC1FD5E}"/>
    <dgm:cxn modelId="{1075ED45-7B9A-4AB3-9811-6E7FAC932808}" type="presOf" srcId="{1ACE39F8-F058-45D4-BAFB-029E79959EB9}" destId="{7D044C8F-B86C-4265-8AA7-92006FD15191}" srcOrd="0" destOrd="0" presId="urn:microsoft.com/office/officeart/2005/8/layout/pyramid2"/>
    <dgm:cxn modelId="{85B24271-DF8F-458F-8A6B-6349D5C7CA79}" srcId="{031595D6-0F84-45E6-8C10-D215E6C87EE2}" destId="{6A7AF30A-1CA5-4BB2-93D4-15E0FC8720D6}" srcOrd="0" destOrd="0" parTransId="{258EC5C8-7280-4F2D-B234-CE174CDCA83C}" sibTransId="{72D84C97-92B8-4D8B-BC6F-97FCC66A25AF}"/>
    <dgm:cxn modelId="{AEFAB612-C735-4E1E-B70B-9D41BC2E5549}" type="presOf" srcId="{6A7AF30A-1CA5-4BB2-93D4-15E0FC8720D6}" destId="{6E2F7A66-8220-4093-9AA0-0CC3CC03F969}" srcOrd="0" destOrd="0" presId="urn:microsoft.com/office/officeart/2005/8/layout/pyramid2"/>
    <dgm:cxn modelId="{999B2CF2-BCA9-43E5-AE04-EF127500B2D4}" type="presOf" srcId="{031595D6-0F84-45E6-8C10-D215E6C87EE2}" destId="{2630E56B-C674-4D1A-95D9-99DA6072FAB5}" srcOrd="0" destOrd="0" presId="urn:microsoft.com/office/officeart/2005/8/layout/pyramid2"/>
    <dgm:cxn modelId="{C96B3C0C-DB41-40DA-B4E9-F192CA059F58}" type="presOf" srcId="{1E39BA4E-437D-445A-988E-0B2D20484FFA}" destId="{9521C8E9-6789-4EA4-81A1-098C38F5EDD3}" srcOrd="0" destOrd="0" presId="urn:microsoft.com/office/officeart/2005/8/layout/pyramid2"/>
    <dgm:cxn modelId="{F3A77851-ED5D-43F7-BF2C-158E30CDA55B}" type="presParOf" srcId="{2630E56B-C674-4D1A-95D9-99DA6072FAB5}" destId="{8775E3A6-3964-4F2F-B427-79AB79551B3F}" srcOrd="0" destOrd="0" presId="urn:microsoft.com/office/officeart/2005/8/layout/pyramid2"/>
    <dgm:cxn modelId="{D84B4587-4C33-4894-88B6-A1A9DB66482F}" type="presParOf" srcId="{2630E56B-C674-4D1A-95D9-99DA6072FAB5}" destId="{D9D8CC77-5ECB-4DBD-96E6-2F00CD07C1BF}" srcOrd="1" destOrd="0" presId="urn:microsoft.com/office/officeart/2005/8/layout/pyramid2"/>
    <dgm:cxn modelId="{32F24444-74AE-4A1E-891F-BFC5152EEB51}" type="presParOf" srcId="{D9D8CC77-5ECB-4DBD-96E6-2F00CD07C1BF}" destId="{6E2F7A66-8220-4093-9AA0-0CC3CC03F969}" srcOrd="0" destOrd="0" presId="urn:microsoft.com/office/officeart/2005/8/layout/pyramid2"/>
    <dgm:cxn modelId="{88A9AF0E-4E0E-4967-8E93-5150D604B386}" type="presParOf" srcId="{D9D8CC77-5ECB-4DBD-96E6-2F00CD07C1BF}" destId="{8BA35EC5-8F7E-4A84-83C9-EE06941FA887}" srcOrd="1" destOrd="0" presId="urn:microsoft.com/office/officeart/2005/8/layout/pyramid2"/>
    <dgm:cxn modelId="{DE102F8D-E136-4DE6-9397-5B9AC756603C}" type="presParOf" srcId="{D9D8CC77-5ECB-4DBD-96E6-2F00CD07C1BF}" destId="{9521C8E9-6789-4EA4-81A1-098C38F5EDD3}" srcOrd="2" destOrd="0" presId="urn:microsoft.com/office/officeart/2005/8/layout/pyramid2"/>
    <dgm:cxn modelId="{C079C3F5-AD16-4BC4-A704-71DD3F93E407}" type="presParOf" srcId="{D9D8CC77-5ECB-4DBD-96E6-2F00CD07C1BF}" destId="{C8296C8D-5510-4251-9559-F7EA898E2FA9}" srcOrd="3" destOrd="0" presId="urn:microsoft.com/office/officeart/2005/8/layout/pyramid2"/>
    <dgm:cxn modelId="{F9152153-F86D-4C04-AA8F-5A04BDA20127}" type="presParOf" srcId="{D9D8CC77-5ECB-4DBD-96E6-2F00CD07C1BF}" destId="{7D044C8F-B86C-4265-8AA7-92006FD15191}" srcOrd="4" destOrd="0" presId="urn:microsoft.com/office/officeart/2005/8/layout/pyramid2"/>
    <dgm:cxn modelId="{BC531DD7-02DA-419D-8638-A642A22BACE5}" type="presParOf" srcId="{D9D8CC77-5ECB-4DBD-96E6-2F00CD07C1BF}" destId="{0CB31365-D58D-482C-80BA-A2482152159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1595D6-0F84-45E6-8C10-D215E6C87EE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A7AF30A-1CA5-4BB2-93D4-15E0FC8720D6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505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Cambria" pitchFamily="18" charset="0"/>
            </a:rPr>
            <a:t>Отклонение расходов местного бюджета в IV квартале от среднего объема за I-III кварталы более 50 %</a:t>
          </a:r>
        </a:p>
        <a:p>
          <a:r>
            <a:rPr lang="ru-RU" sz="1400" b="1" dirty="0" smtClean="0">
              <a:solidFill>
                <a:schemeClr val="bg1"/>
              </a:solidFill>
              <a:latin typeface="Cambria" pitchFamily="18" charset="0"/>
            </a:rPr>
            <a:t>2016 ГОД – 157 муниципальных образований</a:t>
          </a:r>
        </a:p>
        <a:p>
          <a:r>
            <a:rPr lang="ru-RU" sz="1400" b="1" dirty="0" smtClean="0">
              <a:solidFill>
                <a:schemeClr val="bg1"/>
              </a:solidFill>
              <a:latin typeface="Cambria" pitchFamily="18" charset="0"/>
            </a:rPr>
            <a:t>2015 ГОД – 144 муниципальных образований</a:t>
          </a:r>
          <a:endParaRPr lang="ru-RU" sz="1400" dirty="0">
            <a:solidFill>
              <a:schemeClr val="bg1"/>
            </a:solidFill>
            <a:latin typeface="Cambria" pitchFamily="18" charset="0"/>
          </a:endParaRPr>
        </a:p>
      </dgm:t>
    </dgm:pt>
    <dgm:pt modelId="{258EC5C8-7280-4F2D-B234-CE174CDCA83C}" type="parTrans" cxnId="{85B24271-DF8F-458F-8A6B-6349D5C7CA79}">
      <dgm:prSet/>
      <dgm:spPr/>
      <dgm:t>
        <a:bodyPr/>
        <a:lstStyle/>
        <a:p>
          <a:endParaRPr lang="ru-RU"/>
        </a:p>
      </dgm:t>
    </dgm:pt>
    <dgm:pt modelId="{72D84C97-92B8-4D8B-BC6F-97FCC66A25AF}" type="sibTrans" cxnId="{85B24271-DF8F-458F-8A6B-6349D5C7CA79}">
      <dgm:prSet/>
      <dgm:spPr/>
      <dgm:t>
        <a:bodyPr/>
        <a:lstStyle/>
        <a:p>
          <a:endParaRPr lang="ru-RU"/>
        </a:p>
      </dgm:t>
    </dgm:pt>
    <dgm:pt modelId="{3B9872FA-4FE7-4258-BEED-3D81F2B0C1A8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5050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Высокая зависимость муниципальных образований от финансовой помощи из вышестоящих бюджетов</a:t>
          </a:r>
        </a:p>
        <a:p>
          <a:r>
            <a:rPr lang="ru-RU" sz="1400" b="1" dirty="0" smtClean="0">
              <a:solidFill>
                <a:schemeClr val="bg1"/>
              </a:solidFill>
              <a:latin typeface="Cambria" pitchFamily="18" charset="0"/>
            </a:rPr>
            <a:t>(в 111 муниципальных образованиях Калужской области доля дотаций из вышестоящих бюджетов составляет более 50%) </a:t>
          </a:r>
          <a:endParaRPr lang="ru-RU" sz="1400" dirty="0">
            <a:solidFill>
              <a:schemeClr val="bg1"/>
            </a:solidFill>
            <a:latin typeface="Cambria" pitchFamily="18" charset="0"/>
          </a:endParaRPr>
        </a:p>
      </dgm:t>
    </dgm:pt>
    <dgm:pt modelId="{73FC72A5-9DE8-4F69-976F-67B38EC8B1DE}" type="parTrans" cxnId="{1F426459-2EE0-4038-B4F4-B1C1C79C7C07}">
      <dgm:prSet/>
      <dgm:spPr/>
      <dgm:t>
        <a:bodyPr/>
        <a:lstStyle/>
        <a:p>
          <a:endParaRPr lang="ru-RU"/>
        </a:p>
      </dgm:t>
    </dgm:pt>
    <dgm:pt modelId="{60D8F7A6-9D71-479D-9FCB-B19BBE74E137}" type="sibTrans" cxnId="{1F426459-2EE0-4038-B4F4-B1C1C79C7C07}">
      <dgm:prSet/>
      <dgm:spPr/>
      <dgm:t>
        <a:bodyPr/>
        <a:lstStyle/>
        <a:p>
          <a:endParaRPr lang="ru-RU"/>
        </a:p>
      </dgm:t>
    </dgm:pt>
    <dgm:pt modelId="{1E39BA4E-437D-445A-988E-0B2D20484FF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505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Cambria" pitchFamily="18" charset="0"/>
            </a:rPr>
            <a:t>Отсутствие в ряде муниципальных образований результатов контроля за исполнением муниципальных заданий на предоставление муниципальных услуг юридическим и физическим лицам</a:t>
          </a:r>
          <a:endParaRPr lang="ru-RU" sz="1400" b="1" dirty="0">
            <a:solidFill>
              <a:schemeClr val="bg1"/>
            </a:solidFill>
            <a:latin typeface="Cambria" pitchFamily="18" charset="0"/>
          </a:endParaRPr>
        </a:p>
      </dgm:t>
    </dgm:pt>
    <dgm:pt modelId="{BE82FA16-4741-449E-A1C8-05A0AF506B45}" type="parTrans" cxnId="{4D32CD63-8D9C-4A39-83CD-D39909D67422}">
      <dgm:prSet/>
      <dgm:spPr/>
      <dgm:t>
        <a:bodyPr/>
        <a:lstStyle/>
        <a:p>
          <a:endParaRPr lang="ru-RU"/>
        </a:p>
      </dgm:t>
    </dgm:pt>
    <dgm:pt modelId="{64DEC85B-386D-4B55-AF61-209F3AC1FD5E}" type="sibTrans" cxnId="{4D32CD63-8D9C-4A39-83CD-D39909D67422}">
      <dgm:prSet/>
      <dgm:spPr/>
      <dgm:t>
        <a:bodyPr/>
        <a:lstStyle/>
        <a:p>
          <a:endParaRPr lang="ru-RU"/>
        </a:p>
      </dgm:t>
    </dgm:pt>
    <dgm:pt modelId="{C2272329-79AA-4B44-AF48-57A11955FE6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505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Cambria" pitchFamily="18" charset="0"/>
            </a:rPr>
            <a:t>Наличие фактов нецелевого использования бюджетных средств (в одном муниципальном образовании) </a:t>
          </a:r>
          <a:endParaRPr lang="ru-RU" sz="1400" b="1" dirty="0">
            <a:solidFill>
              <a:schemeClr val="bg1"/>
            </a:solidFill>
            <a:latin typeface="Cambria" pitchFamily="18" charset="0"/>
          </a:endParaRPr>
        </a:p>
      </dgm:t>
    </dgm:pt>
    <dgm:pt modelId="{5AFA2324-3F05-4286-A517-43FBF567354F}" type="parTrans" cxnId="{4E946DDA-9A00-4291-88E3-5703F7379A4A}">
      <dgm:prSet/>
      <dgm:spPr/>
      <dgm:t>
        <a:bodyPr/>
        <a:lstStyle/>
        <a:p>
          <a:endParaRPr lang="ru-RU"/>
        </a:p>
      </dgm:t>
    </dgm:pt>
    <dgm:pt modelId="{BBC55871-F5C0-48F5-82F3-5B058BDDEF2E}" type="sibTrans" cxnId="{4E946DDA-9A00-4291-88E3-5703F7379A4A}">
      <dgm:prSet/>
      <dgm:spPr/>
      <dgm:t>
        <a:bodyPr/>
        <a:lstStyle/>
        <a:p>
          <a:endParaRPr lang="ru-RU"/>
        </a:p>
      </dgm:t>
    </dgm:pt>
    <dgm:pt modelId="{601A1643-B17F-4136-A4CE-E2A2FE2B4372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505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Cambria" pitchFamily="18" charset="0"/>
            </a:rPr>
            <a:t>Отсутствие утвержденных муниципальными образованиями</a:t>
          </a:r>
        </a:p>
        <a:p>
          <a:r>
            <a:rPr lang="ru-RU" sz="1400" b="1" dirty="0" smtClean="0">
              <a:solidFill>
                <a:schemeClr val="bg1"/>
              </a:solidFill>
              <a:latin typeface="Cambria" pitchFamily="18" charset="0"/>
            </a:rPr>
            <a:t> перечня муниципальных  услуг</a:t>
          </a:r>
        </a:p>
        <a:p>
          <a:r>
            <a:rPr lang="ru-RU" sz="1400" b="1" dirty="0" smtClean="0">
              <a:solidFill>
                <a:schemeClr val="bg1"/>
              </a:solidFill>
              <a:latin typeface="Cambria" pitchFamily="18" charset="0"/>
            </a:rPr>
            <a:t>(256 муниципальных образований)</a:t>
          </a:r>
        </a:p>
      </dgm:t>
    </dgm:pt>
    <dgm:pt modelId="{589745C9-B9DE-4894-958B-6463E63FD55F}" type="parTrans" cxnId="{F1FA85A6-4D05-4417-8F42-45410AED2423}">
      <dgm:prSet/>
      <dgm:spPr/>
      <dgm:t>
        <a:bodyPr/>
        <a:lstStyle/>
        <a:p>
          <a:endParaRPr lang="ru-RU"/>
        </a:p>
      </dgm:t>
    </dgm:pt>
    <dgm:pt modelId="{1A5D5D21-EA3C-45A3-8C9F-BCD9A79B1FC7}" type="sibTrans" cxnId="{F1FA85A6-4D05-4417-8F42-45410AED2423}">
      <dgm:prSet/>
      <dgm:spPr/>
      <dgm:t>
        <a:bodyPr/>
        <a:lstStyle/>
        <a:p>
          <a:endParaRPr lang="ru-RU"/>
        </a:p>
      </dgm:t>
    </dgm:pt>
    <dgm:pt modelId="{2630E56B-C674-4D1A-95D9-99DA6072FAB5}" type="pres">
      <dgm:prSet presAssocID="{031595D6-0F84-45E6-8C10-D215E6C87EE2}" presName="compositeShape" presStyleCnt="0">
        <dgm:presLayoutVars>
          <dgm:dir/>
          <dgm:resizeHandles/>
        </dgm:presLayoutVars>
      </dgm:prSet>
      <dgm:spPr/>
    </dgm:pt>
    <dgm:pt modelId="{8775E3A6-3964-4F2F-B427-79AB79551B3F}" type="pres">
      <dgm:prSet presAssocID="{031595D6-0F84-45E6-8C10-D215E6C87EE2}" presName="pyramid" presStyleLbl="node1" presStyleIdx="0" presStyleCnt="1" custLinFactNeighborX="26811" custLinFactNeighborY="900"/>
      <dgm:spPr>
        <a:solidFill>
          <a:schemeClr val="tx1">
            <a:lumMod val="75000"/>
          </a:schemeClr>
        </a:solidFill>
      </dgm:spPr>
    </dgm:pt>
    <dgm:pt modelId="{D9D8CC77-5ECB-4DBD-96E6-2F00CD07C1BF}" type="pres">
      <dgm:prSet presAssocID="{031595D6-0F84-45E6-8C10-D215E6C87EE2}" presName="theList" presStyleCnt="0"/>
      <dgm:spPr/>
    </dgm:pt>
    <dgm:pt modelId="{6E2F7A66-8220-4093-9AA0-0CC3CC03F969}" type="pres">
      <dgm:prSet presAssocID="{6A7AF30A-1CA5-4BB2-93D4-15E0FC8720D6}" presName="aNode" presStyleLbl="fgAcc1" presStyleIdx="0" presStyleCnt="5" custScaleX="229918" custScaleY="232457" custLinFactNeighborX="-4307" custLinFactNeighborY="73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35EC5-8F7E-4A84-83C9-EE06941FA887}" type="pres">
      <dgm:prSet presAssocID="{6A7AF30A-1CA5-4BB2-93D4-15E0FC8720D6}" presName="aSpace" presStyleCnt="0"/>
      <dgm:spPr/>
    </dgm:pt>
    <dgm:pt modelId="{B244E3C0-BB95-4FA4-9B11-6B3EC2F9F21A}" type="pres">
      <dgm:prSet presAssocID="{3B9872FA-4FE7-4258-BEED-3D81F2B0C1A8}" presName="aNode" presStyleLbl="fgAcc1" presStyleIdx="1" presStyleCnt="5" custScaleX="232103" custScaleY="225099" custLinFactY="29757" custLinFactNeighborX="-94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57D3A-CA28-49CB-8C18-0EE339C76840}" type="pres">
      <dgm:prSet presAssocID="{3B9872FA-4FE7-4258-BEED-3D81F2B0C1A8}" presName="aSpace" presStyleCnt="0"/>
      <dgm:spPr/>
    </dgm:pt>
    <dgm:pt modelId="{9521C8E9-6789-4EA4-81A1-098C38F5EDD3}" type="pres">
      <dgm:prSet presAssocID="{1E39BA4E-437D-445A-988E-0B2D20484FFA}" presName="aNode" presStyleLbl="fgAcc1" presStyleIdx="2" presStyleCnt="5" custScaleX="229686" custScaleY="159587" custLinFactY="40021" custLinFactNeighborX="-296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96C8D-5510-4251-9559-F7EA898E2FA9}" type="pres">
      <dgm:prSet presAssocID="{1E39BA4E-437D-445A-988E-0B2D20484FFA}" presName="aSpace" presStyleCnt="0"/>
      <dgm:spPr/>
    </dgm:pt>
    <dgm:pt modelId="{EDC5DB22-36DE-4A2C-901D-06A0AD1123E6}" type="pres">
      <dgm:prSet presAssocID="{C2272329-79AA-4B44-AF48-57A11955FE6A}" presName="aNode" presStyleLbl="fgAcc1" presStyleIdx="3" presStyleCnt="5" custScaleX="227920" custScaleY="164770" custLinFactY="53952" custLinFactNeighborX="-170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53F6E-1E61-4323-BE69-242307E81D10}" type="pres">
      <dgm:prSet presAssocID="{C2272329-79AA-4B44-AF48-57A11955FE6A}" presName="aSpace" presStyleCnt="0"/>
      <dgm:spPr/>
    </dgm:pt>
    <dgm:pt modelId="{CB118919-FB5F-4EAD-8636-E733AB412229}" type="pres">
      <dgm:prSet presAssocID="{601A1643-B17F-4136-A4CE-E2A2FE2B4372}" presName="aNode" presStyleLbl="fgAcc1" presStyleIdx="4" presStyleCnt="5" custScaleX="228019" custScaleY="225632" custLinFactY="72388" custLinFactNeighborX="-165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5FA26-63E2-4399-854E-7A62B7A33872}" type="pres">
      <dgm:prSet presAssocID="{601A1643-B17F-4136-A4CE-E2A2FE2B4372}" presName="aSpace" presStyleCnt="0"/>
      <dgm:spPr/>
    </dgm:pt>
  </dgm:ptLst>
  <dgm:cxnLst>
    <dgm:cxn modelId="{4D32CD63-8D9C-4A39-83CD-D39909D67422}" srcId="{031595D6-0F84-45E6-8C10-D215E6C87EE2}" destId="{1E39BA4E-437D-445A-988E-0B2D20484FFA}" srcOrd="2" destOrd="0" parTransId="{BE82FA16-4741-449E-A1C8-05A0AF506B45}" sibTransId="{64DEC85B-386D-4B55-AF61-209F3AC1FD5E}"/>
    <dgm:cxn modelId="{F1FA85A6-4D05-4417-8F42-45410AED2423}" srcId="{031595D6-0F84-45E6-8C10-D215E6C87EE2}" destId="{601A1643-B17F-4136-A4CE-E2A2FE2B4372}" srcOrd="4" destOrd="0" parTransId="{589745C9-B9DE-4894-958B-6463E63FD55F}" sibTransId="{1A5D5D21-EA3C-45A3-8C9F-BCD9A79B1FC7}"/>
    <dgm:cxn modelId="{0699DD67-2196-4E1E-8138-24F21AC7E649}" type="presOf" srcId="{C2272329-79AA-4B44-AF48-57A11955FE6A}" destId="{EDC5DB22-36DE-4A2C-901D-06A0AD1123E6}" srcOrd="0" destOrd="0" presId="urn:microsoft.com/office/officeart/2005/8/layout/pyramid2"/>
    <dgm:cxn modelId="{4E946DDA-9A00-4291-88E3-5703F7379A4A}" srcId="{031595D6-0F84-45E6-8C10-D215E6C87EE2}" destId="{C2272329-79AA-4B44-AF48-57A11955FE6A}" srcOrd="3" destOrd="0" parTransId="{5AFA2324-3F05-4286-A517-43FBF567354F}" sibTransId="{BBC55871-F5C0-48F5-82F3-5B058BDDEF2E}"/>
    <dgm:cxn modelId="{85B24271-DF8F-458F-8A6B-6349D5C7CA79}" srcId="{031595D6-0F84-45E6-8C10-D215E6C87EE2}" destId="{6A7AF30A-1CA5-4BB2-93D4-15E0FC8720D6}" srcOrd="0" destOrd="0" parTransId="{258EC5C8-7280-4F2D-B234-CE174CDCA83C}" sibTransId="{72D84C97-92B8-4D8B-BC6F-97FCC66A25AF}"/>
    <dgm:cxn modelId="{C6ECC36A-2787-4509-A4F5-6C27027DD471}" type="presOf" srcId="{601A1643-B17F-4136-A4CE-E2A2FE2B4372}" destId="{CB118919-FB5F-4EAD-8636-E733AB412229}" srcOrd="0" destOrd="0" presId="urn:microsoft.com/office/officeart/2005/8/layout/pyramid2"/>
    <dgm:cxn modelId="{A40798C8-8F02-46AB-AEAD-63D33FC4930F}" type="presOf" srcId="{6A7AF30A-1CA5-4BB2-93D4-15E0FC8720D6}" destId="{6E2F7A66-8220-4093-9AA0-0CC3CC03F969}" srcOrd="0" destOrd="0" presId="urn:microsoft.com/office/officeart/2005/8/layout/pyramid2"/>
    <dgm:cxn modelId="{1F426459-2EE0-4038-B4F4-B1C1C79C7C07}" srcId="{031595D6-0F84-45E6-8C10-D215E6C87EE2}" destId="{3B9872FA-4FE7-4258-BEED-3D81F2B0C1A8}" srcOrd="1" destOrd="0" parTransId="{73FC72A5-9DE8-4F69-976F-67B38EC8B1DE}" sibTransId="{60D8F7A6-9D71-479D-9FCB-B19BBE74E137}"/>
    <dgm:cxn modelId="{BD141D3E-2162-4DAC-A195-943ECC7DF248}" type="presOf" srcId="{1E39BA4E-437D-445A-988E-0B2D20484FFA}" destId="{9521C8E9-6789-4EA4-81A1-098C38F5EDD3}" srcOrd="0" destOrd="0" presId="urn:microsoft.com/office/officeart/2005/8/layout/pyramid2"/>
    <dgm:cxn modelId="{B07ECFC0-06DA-471C-BC50-C8FE71B72F1F}" type="presOf" srcId="{3B9872FA-4FE7-4258-BEED-3D81F2B0C1A8}" destId="{B244E3C0-BB95-4FA4-9B11-6B3EC2F9F21A}" srcOrd="0" destOrd="0" presId="urn:microsoft.com/office/officeart/2005/8/layout/pyramid2"/>
    <dgm:cxn modelId="{837962EE-7096-4BBF-8476-8B5413588FE7}" type="presOf" srcId="{031595D6-0F84-45E6-8C10-D215E6C87EE2}" destId="{2630E56B-C674-4D1A-95D9-99DA6072FAB5}" srcOrd="0" destOrd="0" presId="urn:microsoft.com/office/officeart/2005/8/layout/pyramid2"/>
    <dgm:cxn modelId="{13E073C3-6A6C-4AA6-9731-BFAB00118070}" type="presParOf" srcId="{2630E56B-C674-4D1A-95D9-99DA6072FAB5}" destId="{8775E3A6-3964-4F2F-B427-79AB79551B3F}" srcOrd="0" destOrd="0" presId="urn:microsoft.com/office/officeart/2005/8/layout/pyramid2"/>
    <dgm:cxn modelId="{CBD006A3-04F8-4E39-81F8-4C9B1CA92998}" type="presParOf" srcId="{2630E56B-C674-4D1A-95D9-99DA6072FAB5}" destId="{D9D8CC77-5ECB-4DBD-96E6-2F00CD07C1BF}" srcOrd="1" destOrd="0" presId="urn:microsoft.com/office/officeart/2005/8/layout/pyramid2"/>
    <dgm:cxn modelId="{BB2330B7-CF74-4C4A-B4E8-F64869A9A49F}" type="presParOf" srcId="{D9D8CC77-5ECB-4DBD-96E6-2F00CD07C1BF}" destId="{6E2F7A66-8220-4093-9AA0-0CC3CC03F969}" srcOrd="0" destOrd="0" presId="urn:microsoft.com/office/officeart/2005/8/layout/pyramid2"/>
    <dgm:cxn modelId="{41437B31-C0D4-498E-8EB7-3948FA491DCA}" type="presParOf" srcId="{D9D8CC77-5ECB-4DBD-96E6-2F00CD07C1BF}" destId="{8BA35EC5-8F7E-4A84-83C9-EE06941FA887}" srcOrd="1" destOrd="0" presId="urn:microsoft.com/office/officeart/2005/8/layout/pyramid2"/>
    <dgm:cxn modelId="{6DD12D3B-9C0C-42B0-ABF3-A50D160B7CC4}" type="presParOf" srcId="{D9D8CC77-5ECB-4DBD-96E6-2F00CD07C1BF}" destId="{B244E3C0-BB95-4FA4-9B11-6B3EC2F9F21A}" srcOrd="2" destOrd="0" presId="urn:microsoft.com/office/officeart/2005/8/layout/pyramid2"/>
    <dgm:cxn modelId="{65D14CC6-31D0-45A6-A610-E0755F5C11D0}" type="presParOf" srcId="{D9D8CC77-5ECB-4DBD-96E6-2F00CD07C1BF}" destId="{35257D3A-CA28-49CB-8C18-0EE339C76840}" srcOrd="3" destOrd="0" presId="urn:microsoft.com/office/officeart/2005/8/layout/pyramid2"/>
    <dgm:cxn modelId="{9CCE43D2-0DBF-49E7-B93D-2916F627B7EF}" type="presParOf" srcId="{D9D8CC77-5ECB-4DBD-96E6-2F00CD07C1BF}" destId="{9521C8E9-6789-4EA4-81A1-098C38F5EDD3}" srcOrd="4" destOrd="0" presId="urn:microsoft.com/office/officeart/2005/8/layout/pyramid2"/>
    <dgm:cxn modelId="{2CBD139B-06FD-4E53-B4C3-C3454A2EF173}" type="presParOf" srcId="{D9D8CC77-5ECB-4DBD-96E6-2F00CD07C1BF}" destId="{C8296C8D-5510-4251-9559-F7EA898E2FA9}" srcOrd="5" destOrd="0" presId="urn:microsoft.com/office/officeart/2005/8/layout/pyramid2"/>
    <dgm:cxn modelId="{86F8A814-BA16-40DC-9F47-B570C157AEBD}" type="presParOf" srcId="{D9D8CC77-5ECB-4DBD-96E6-2F00CD07C1BF}" destId="{EDC5DB22-36DE-4A2C-901D-06A0AD1123E6}" srcOrd="6" destOrd="0" presId="urn:microsoft.com/office/officeart/2005/8/layout/pyramid2"/>
    <dgm:cxn modelId="{9DCFA694-216E-4816-8A6C-1089A171BF9C}" type="presParOf" srcId="{D9D8CC77-5ECB-4DBD-96E6-2F00CD07C1BF}" destId="{4B853F6E-1E61-4323-BE69-242307E81D10}" srcOrd="7" destOrd="0" presId="urn:microsoft.com/office/officeart/2005/8/layout/pyramid2"/>
    <dgm:cxn modelId="{59C1FD70-9272-4540-B1F3-D422AB778E3F}" type="presParOf" srcId="{D9D8CC77-5ECB-4DBD-96E6-2F00CD07C1BF}" destId="{CB118919-FB5F-4EAD-8636-E733AB412229}" srcOrd="8" destOrd="0" presId="urn:microsoft.com/office/officeart/2005/8/layout/pyramid2"/>
    <dgm:cxn modelId="{AD094DCE-F426-4857-8F04-4F2C3BD6EBC4}" type="presParOf" srcId="{D9D8CC77-5ECB-4DBD-96E6-2F00CD07C1BF}" destId="{7FD5FA26-63E2-4399-854E-7A62B7A3387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E04B52-381F-4AE5-9048-1846434A431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09571D-F74A-4ABD-B98D-1AEB7065F265}">
      <dgm:prSet phldrT="[Текст]" custT="1"/>
      <dgm:spPr/>
      <dgm:t>
        <a:bodyPr/>
        <a:lstStyle/>
        <a:p>
          <a:endParaRPr lang="ru-RU" sz="1800" b="1" dirty="0" smtClean="0">
            <a:solidFill>
              <a:schemeClr val="tx1"/>
            </a:solidFill>
            <a:latin typeface="Cambria" pitchFamily="18" charset="0"/>
          </a:endParaRPr>
        </a:p>
        <a:p>
          <a:endParaRPr lang="ru-RU" sz="1100" b="1" dirty="0" smtClean="0">
            <a:solidFill>
              <a:schemeClr val="tx1"/>
            </a:solidFill>
            <a:latin typeface="Cambria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Cambria" pitchFamily="18" charset="0"/>
            </a:rPr>
            <a:t>Соответствие предельного объема расходов на обслуживание муниципального долга нормам бюджетного законодательства во всех муниципальных образованиях Калужской области</a:t>
          </a:r>
        </a:p>
      </dgm:t>
    </dgm:pt>
    <dgm:pt modelId="{37811E51-845C-45E5-8684-E0DC13C13F20}" type="sibTrans" cxnId="{1FD1485E-AF94-4DF7-A60D-F3ECED14B9FE}">
      <dgm:prSet/>
      <dgm:spPr/>
      <dgm:t>
        <a:bodyPr/>
        <a:lstStyle/>
        <a:p>
          <a:endParaRPr lang="ru-RU"/>
        </a:p>
      </dgm:t>
    </dgm:pt>
    <dgm:pt modelId="{9BB902F5-1AAA-44AE-8F4C-95DE64B17849}" type="parTrans" cxnId="{1FD1485E-AF94-4DF7-A60D-F3ECED14B9FE}">
      <dgm:prSet/>
      <dgm:spPr/>
      <dgm:t>
        <a:bodyPr/>
        <a:lstStyle/>
        <a:p>
          <a:endParaRPr lang="ru-RU"/>
        </a:p>
      </dgm:t>
    </dgm:pt>
    <dgm:pt modelId="{A0248F7C-60BA-40D1-B8D8-E17B69777430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ambria" pitchFamily="18" charset="0"/>
            </a:rPr>
            <a:t>Проведение</a:t>
          </a:r>
          <a:r>
            <a:rPr lang="ru-RU" sz="1800" b="1" baseline="0" dirty="0" smtClean="0">
              <a:solidFill>
                <a:schemeClr val="tx1"/>
              </a:solidFill>
              <a:latin typeface="Cambria" pitchFamily="18" charset="0"/>
            </a:rPr>
            <a:t> всеми муниципальными образованиями публичных слушаний  по проекту решения о местном бюджете и проекту отчета об исполнении местного бюджета в соответствии с установленным порядком</a:t>
          </a:r>
          <a:endParaRPr lang="ru-RU" sz="1800" b="1" dirty="0">
            <a:solidFill>
              <a:schemeClr val="tx1"/>
            </a:solidFill>
            <a:latin typeface="Cambria" pitchFamily="18" charset="0"/>
          </a:endParaRPr>
        </a:p>
      </dgm:t>
    </dgm:pt>
    <dgm:pt modelId="{0C6DC1D4-C055-4FB9-B3D8-ABFDBE2E70C5}" type="parTrans" cxnId="{D99254F0-CF77-4C59-BD1A-BC7C4D84CF75}">
      <dgm:prSet/>
      <dgm:spPr/>
      <dgm:t>
        <a:bodyPr/>
        <a:lstStyle/>
        <a:p>
          <a:endParaRPr lang="ru-RU"/>
        </a:p>
      </dgm:t>
    </dgm:pt>
    <dgm:pt modelId="{596036FB-EEDE-4820-83D5-80E31D2C2032}" type="sibTrans" cxnId="{D99254F0-CF77-4C59-BD1A-BC7C4D84CF75}">
      <dgm:prSet/>
      <dgm:spPr/>
      <dgm:t>
        <a:bodyPr/>
        <a:lstStyle/>
        <a:p>
          <a:endParaRPr lang="ru-RU"/>
        </a:p>
      </dgm:t>
    </dgm:pt>
    <dgm:pt modelId="{12371F70-F773-4E44-97CE-4E606E31679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ambria" pitchFamily="18" charset="0"/>
            </a:rPr>
            <a:t>Отсутствие просроченной задолженности по долговым обязательствам в муниципальных образованиях Калужской области</a:t>
          </a:r>
          <a:endParaRPr lang="ru-RU" sz="1800" dirty="0">
            <a:solidFill>
              <a:schemeClr val="tx1"/>
            </a:solidFill>
            <a:latin typeface="Cambria" pitchFamily="18" charset="0"/>
          </a:endParaRPr>
        </a:p>
      </dgm:t>
    </dgm:pt>
    <dgm:pt modelId="{A8940432-30DF-409B-80DA-5B8ADC85DADD}" type="sibTrans" cxnId="{49685306-55E9-4604-94CA-3E7DA89AEF01}">
      <dgm:prSet/>
      <dgm:spPr/>
      <dgm:t>
        <a:bodyPr/>
        <a:lstStyle/>
        <a:p>
          <a:endParaRPr lang="ru-RU"/>
        </a:p>
      </dgm:t>
    </dgm:pt>
    <dgm:pt modelId="{82B419E5-AF4B-4C03-BA1A-9A858B8227D7}" type="parTrans" cxnId="{49685306-55E9-4604-94CA-3E7DA89AEF01}">
      <dgm:prSet/>
      <dgm:spPr/>
      <dgm:t>
        <a:bodyPr/>
        <a:lstStyle/>
        <a:p>
          <a:endParaRPr lang="ru-RU"/>
        </a:p>
      </dgm:t>
    </dgm:pt>
    <dgm:pt modelId="{83DC1F9D-CC80-4C81-AC2C-102A5E04FD60}" type="pres">
      <dgm:prSet presAssocID="{9FE04B52-381F-4AE5-9048-1846434A43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8DA6E3-D21E-4FC1-87BA-1CEFEBEE3A4F}" type="pres">
      <dgm:prSet presAssocID="{12371F70-F773-4E44-97CE-4E606E316799}" presName="circle1" presStyleLbl="node1" presStyleIdx="0" presStyleCnt="3"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0066BF78-9EC8-47FD-ACFA-CCADBD5969E1}" type="pres">
      <dgm:prSet presAssocID="{12371F70-F773-4E44-97CE-4E606E316799}" presName="space" presStyleCnt="0"/>
      <dgm:spPr/>
    </dgm:pt>
    <dgm:pt modelId="{14D6164B-6986-41F0-BE78-50EE0ED76CFB}" type="pres">
      <dgm:prSet presAssocID="{12371F70-F773-4E44-97CE-4E606E316799}" presName="rect1" presStyleLbl="alignAcc1" presStyleIdx="0" presStyleCnt="3" custScaleY="100000"/>
      <dgm:spPr/>
      <dgm:t>
        <a:bodyPr/>
        <a:lstStyle/>
        <a:p>
          <a:endParaRPr lang="ru-RU"/>
        </a:p>
      </dgm:t>
    </dgm:pt>
    <dgm:pt modelId="{7BFCFA67-186A-455F-99CC-BC92A18D58AD}" type="pres">
      <dgm:prSet presAssocID="{4009571D-F74A-4ABD-B98D-1AEB7065F265}" presName="vertSpace2" presStyleLbl="node1" presStyleIdx="0" presStyleCnt="3"/>
      <dgm:spPr/>
    </dgm:pt>
    <dgm:pt modelId="{14DDB5F7-B379-4E78-9AA9-6F1E0BFF3A92}" type="pres">
      <dgm:prSet presAssocID="{4009571D-F74A-4ABD-B98D-1AEB7065F265}" presName="circle2" presStyleLbl="node1" presStyleIdx="1" presStyleCnt="3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07AAA1A-D91F-4183-AA11-44DB0BE0B56A}" type="pres">
      <dgm:prSet presAssocID="{4009571D-F74A-4ABD-B98D-1AEB7065F265}" presName="rect2" presStyleLbl="alignAcc1" presStyleIdx="1" presStyleCnt="3" custLinFactNeighborX="-135" custLinFactNeighborY="-1827"/>
      <dgm:spPr/>
      <dgm:t>
        <a:bodyPr/>
        <a:lstStyle/>
        <a:p>
          <a:endParaRPr lang="ru-RU"/>
        </a:p>
      </dgm:t>
    </dgm:pt>
    <dgm:pt modelId="{04840F27-BA3D-48C4-BDD9-AA7B1309C07E}" type="pres">
      <dgm:prSet presAssocID="{A0248F7C-60BA-40D1-B8D8-E17B69777430}" presName="vertSpace3" presStyleLbl="node1" presStyleIdx="1" presStyleCnt="3"/>
      <dgm:spPr/>
    </dgm:pt>
    <dgm:pt modelId="{5705BA2E-F9D0-4C12-AF11-02B655E4467E}" type="pres">
      <dgm:prSet presAssocID="{A0248F7C-60BA-40D1-B8D8-E17B69777430}" presName="circle3" presStyleLbl="node1" presStyleIdx="2" presStyleCnt="3"/>
      <dgm:spPr/>
    </dgm:pt>
    <dgm:pt modelId="{72ACFC89-9843-46FD-9FC1-D0DBB857AE5D}" type="pres">
      <dgm:prSet presAssocID="{A0248F7C-60BA-40D1-B8D8-E17B69777430}" presName="rect3" presStyleLbl="alignAcc1" presStyleIdx="2" presStyleCnt="3" custScaleY="102258" custLinFactNeighborX="-217" custLinFactNeighborY="39368"/>
      <dgm:spPr/>
      <dgm:t>
        <a:bodyPr/>
        <a:lstStyle/>
        <a:p>
          <a:endParaRPr lang="ru-RU"/>
        </a:p>
      </dgm:t>
    </dgm:pt>
    <dgm:pt modelId="{5D075A92-D683-43A4-BC73-700C89818969}" type="pres">
      <dgm:prSet presAssocID="{12371F70-F773-4E44-97CE-4E606E316799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2578F-2995-4779-A336-C4511F3F02D4}" type="pres">
      <dgm:prSet presAssocID="{4009571D-F74A-4ABD-B98D-1AEB7065F26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21E92-AC5E-4861-BEA6-E4F9BE0CF4B0}" type="pres">
      <dgm:prSet presAssocID="{A0248F7C-60BA-40D1-B8D8-E17B6977743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73B498-B86B-40C7-B8C3-BF179B248549}" type="presOf" srcId="{A0248F7C-60BA-40D1-B8D8-E17B69777430}" destId="{FC121E92-AC5E-4861-BEA6-E4F9BE0CF4B0}" srcOrd="1" destOrd="0" presId="urn:microsoft.com/office/officeart/2005/8/layout/target3"/>
    <dgm:cxn modelId="{18EA786B-1979-4329-B714-33C77D1F9AD0}" type="presOf" srcId="{A0248F7C-60BA-40D1-B8D8-E17B69777430}" destId="{72ACFC89-9843-46FD-9FC1-D0DBB857AE5D}" srcOrd="0" destOrd="0" presId="urn:microsoft.com/office/officeart/2005/8/layout/target3"/>
    <dgm:cxn modelId="{D99254F0-CF77-4C59-BD1A-BC7C4D84CF75}" srcId="{9FE04B52-381F-4AE5-9048-1846434A4315}" destId="{A0248F7C-60BA-40D1-B8D8-E17B69777430}" srcOrd="2" destOrd="0" parTransId="{0C6DC1D4-C055-4FB9-B3D8-ABFDBE2E70C5}" sibTransId="{596036FB-EEDE-4820-83D5-80E31D2C2032}"/>
    <dgm:cxn modelId="{1FD1485E-AF94-4DF7-A60D-F3ECED14B9FE}" srcId="{9FE04B52-381F-4AE5-9048-1846434A4315}" destId="{4009571D-F74A-4ABD-B98D-1AEB7065F265}" srcOrd="1" destOrd="0" parTransId="{9BB902F5-1AAA-44AE-8F4C-95DE64B17849}" sibTransId="{37811E51-845C-45E5-8684-E0DC13C13F20}"/>
    <dgm:cxn modelId="{10E61C55-B865-469F-9906-5F2B4B4D1C28}" type="presOf" srcId="{12371F70-F773-4E44-97CE-4E606E316799}" destId="{5D075A92-D683-43A4-BC73-700C89818969}" srcOrd="1" destOrd="0" presId="urn:microsoft.com/office/officeart/2005/8/layout/target3"/>
    <dgm:cxn modelId="{7C4C2A6B-DCFC-46D1-BA9F-7782EA86D92C}" type="presOf" srcId="{12371F70-F773-4E44-97CE-4E606E316799}" destId="{14D6164B-6986-41F0-BE78-50EE0ED76CFB}" srcOrd="0" destOrd="0" presId="urn:microsoft.com/office/officeart/2005/8/layout/target3"/>
    <dgm:cxn modelId="{A42E43F3-9E10-4100-9963-4D7DCB6C45FC}" type="presOf" srcId="{9FE04B52-381F-4AE5-9048-1846434A4315}" destId="{83DC1F9D-CC80-4C81-AC2C-102A5E04FD60}" srcOrd="0" destOrd="0" presId="urn:microsoft.com/office/officeart/2005/8/layout/target3"/>
    <dgm:cxn modelId="{FFE5831B-E72D-44EB-832E-592D91AC5C15}" type="presOf" srcId="{4009571D-F74A-4ABD-B98D-1AEB7065F265}" destId="{6A42578F-2995-4779-A336-C4511F3F02D4}" srcOrd="1" destOrd="0" presId="urn:microsoft.com/office/officeart/2005/8/layout/target3"/>
    <dgm:cxn modelId="{85AB23FE-8AB4-48CB-85E7-5088FCD0275B}" type="presOf" srcId="{4009571D-F74A-4ABD-B98D-1AEB7065F265}" destId="{007AAA1A-D91F-4183-AA11-44DB0BE0B56A}" srcOrd="0" destOrd="0" presId="urn:microsoft.com/office/officeart/2005/8/layout/target3"/>
    <dgm:cxn modelId="{49685306-55E9-4604-94CA-3E7DA89AEF01}" srcId="{9FE04B52-381F-4AE5-9048-1846434A4315}" destId="{12371F70-F773-4E44-97CE-4E606E316799}" srcOrd="0" destOrd="0" parTransId="{82B419E5-AF4B-4C03-BA1A-9A858B8227D7}" sibTransId="{A8940432-30DF-409B-80DA-5B8ADC85DADD}"/>
    <dgm:cxn modelId="{4957C85A-9ADD-4F4F-B57A-081A1A0A7B0F}" type="presParOf" srcId="{83DC1F9D-CC80-4C81-AC2C-102A5E04FD60}" destId="{298DA6E3-D21E-4FC1-87BA-1CEFEBEE3A4F}" srcOrd="0" destOrd="0" presId="urn:microsoft.com/office/officeart/2005/8/layout/target3"/>
    <dgm:cxn modelId="{759B6B55-099E-489C-8633-37CA5E6F2FFF}" type="presParOf" srcId="{83DC1F9D-CC80-4C81-AC2C-102A5E04FD60}" destId="{0066BF78-9EC8-47FD-ACFA-CCADBD5969E1}" srcOrd="1" destOrd="0" presId="urn:microsoft.com/office/officeart/2005/8/layout/target3"/>
    <dgm:cxn modelId="{2C6E08BB-5E1F-4FD9-B7E0-F07E36ED418A}" type="presParOf" srcId="{83DC1F9D-CC80-4C81-AC2C-102A5E04FD60}" destId="{14D6164B-6986-41F0-BE78-50EE0ED76CFB}" srcOrd="2" destOrd="0" presId="urn:microsoft.com/office/officeart/2005/8/layout/target3"/>
    <dgm:cxn modelId="{4AF89777-2255-4FA6-B608-8B74AB8C0FC8}" type="presParOf" srcId="{83DC1F9D-CC80-4C81-AC2C-102A5E04FD60}" destId="{7BFCFA67-186A-455F-99CC-BC92A18D58AD}" srcOrd="3" destOrd="0" presId="urn:microsoft.com/office/officeart/2005/8/layout/target3"/>
    <dgm:cxn modelId="{2A6BC7E1-A7FF-473A-85E9-9E731E709B33}" type="presParOf" srcId="{83DC1F9D-CC80-4C81-AC2C-102A5E04FD60}" destId="{14DDB5F7-B379-4E78-9AA9-6F1E0BFF3A92}" srcOrd="4" destOrd="0" presId="urn:microsoft.com/office/officeart/2005/8/layout/target3"/>
    <dgm:cxn modelId="{51892BB9-1EEC-41D4-9074-BC567A35DEA4}" type="presParOf" srcId="{83DC1F9D-CC80-4C81-AC2C-102A5E04FD60}" destId="{007AAA1A-D91F-4183-AA11-44DB0BE0B56A}" srcOrd="5" destOrd="0" presId="urn:microsoft.com/office/officeart/2005/8/layout/target3"/>
    <dgm:cxn modelId="{8F11B1CB-2BD2-4171-B38E-DDCB23F7D78A}" type="presParOf" srcId="{83DC1F9D-CC80-4C81-AC2C-102A5E04FD60}" destId="{04840F27-BA3D-48C4-BDD9-AA7B1309C07E}" srcOrd="6" destOrd="0" presId="urn:microsoft.com/office/officeart/2005/8/layout/target3"/>
    <dgm:cxn modelId="{B3A91E36-18A0-41BB-B059-32857FB01FA7}" type="presParOf" srcId="{83DC1F9D-CC80-4C81-AC2C-102A5E04FD60}" destId="{5705BA2E-F9D0-4C12-AF11-02B655E4467E}" srcOrd="7" destOrd="0" presId="urn:microsoft.com/office/officeart/2005/8/layout/target3"/>
    <dgm:cxn modelId="{7F03E5BD-211D-4DB3-A7BB-B33FA611FD75}" type="presParOf" srcId="{83DC1F9D-CC80-4C81-AC2C-102A5E04FD60}" destId="{72ACFC89-9843-46FD-9FC1-D0DBB857AE5D}" srcOrd="8" destOrd="0" presId="urn:microsoft.com/office/officeart/2005/8/layout/target3"/>
    <dgm:cxn modelId="{3AA5ED18-EFC0-4728-B21B-A12CE461B19A}" type="presParOf" srcId="{83DC1F9D-CC80-4C81-AC2C-102A5E04FD60}" destId="{5D075A92-D683-43A4-BC73-700C89818969}" srcOrd="9" destOrd="0" presId="urn:microsoft.com/office/officeart/2005/8/layout/target3"/>
    <dgm:cxn modelId="{52ACFEB4-47A3-4CCB-B5ED-330725448A2F}" type="presParOf" srcId="{83DC1F9D-CC80-4C81-AC2C-102A5E04FD60}" destId="{6A42578F-2995-4779-A336-C4511F3F02D4}" srcOrd="10" destOrd="0" presId="urn:microsoft.com/office/officeart/2005/8/layout/target3"/>
    <dgm:cxn modelId="{C2E388FB-1FEA-4352-9752-9FE32257A7D9}" type="presParOf" srcId="{83DC1F9D-CC80-4C81-AC2C-102A5E04FD60}" destId="{FC121E92-AC5E-4861-BEA6-E4F9BE0CF4B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E04B52-381F-4AE5-9048-1846434A431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A78928-A8DD-489D-AC9A-51B84EA69D2B}">
      <dgm:prSet phldrT="[Текст]" custT="1"/>
      <dgm:spPr>
        <a:ln>
          <a:solidFill>
            <a:srgbClr val="CC0000"/>
          </a:solidFill>
        </a:ln>
      </dgm:spPr>
      <dgm:t>
        <a:bodyPr/>
        <a:lstStyle/>
        <a:p>
          <a:endParaRPr lang="ru-RU" sz="1600" b="1" dirty="0">
            <a:solidFill>
              <a:srgbClr val="AA0000"/>
            </a:solidFill>
            <a:latin typeface="Cambria" pitchFamily="18" charset="0"/>
          </a:endParaRPr>
        </a:p>
      </dgm:t>
    </dgm:pt>
    <dgm:pt modelId="{E6F2CC93-F368-40D4-8CE6-5612F2309060}" type="parTrans" cxnId="{C478DAD5-2C71-45C0-9B7C-E6658D8AD3DA}">
      <dgm:prSet/>
      <dgm:spPr/>
      <dgm:t>
        <a:bodyPr/>
        <a:lstStyle/>
        <a:p>
          <a:endParaRPr lang="ru-RU"/>
        </a:p>
      </dgm:t>
    </dgm:pt>
    <dgm:pt modelId="{21A96D64-F0A0-410A-9BAB-D73E6CD8198B}" type="sibTrans" cxnId="{C478DAD5-2C71-45C0-9B7C-E6658D8AD3DA}">
      <dgm:prSet/>
      <dgm:spPr/>
      <dgm:t>
        <a:bodyPr/>
        <a:lstStyle/>
        <a:p>
          <a:endParaRPr lang="ru-RU"/>
        </a:p>
      </dgm:t>
    </dgm:pt>
    <dgm:pt modelId="{A0248F7C-60BA-40D1-B8D8-E17B69777430}">
      <dgm:prSet custT="1"/>
      <dgm:spPr>
        <a:ln>
          <a:solidFill>
            <a:srgbClr val="CC0000"/>
          </a:solidFill>
        </a:ln>
      </dgm:spPr>
      <dgm:t>
        <a:bodyPr/>
        <a:lstStyle/>
        <a:p>
          <a:endParaRPr lang="ru-RU" sz="1600" b="1" dirty="0">
            <a:solidFill>
              <a:schemeClr val="tx1"/>
            </a:solidFill>
            <a:latin typeface="Cambria" pitchFamily="18" charset="0"/>
          </a:endParaRPr>
        </a:p>
      </dgm:t>
    </dgm:pt>
    <dgm:pt modelId="{596036FB-EEDE-4820-83D5-80E31D2C2032}" type="sibTrans" cxnId="{D99254F0-CF77-4C59-BD1A-BC7C4D84CF75}">
      <dgm:prSet/>
      <dgm:spPr/>
      <dgm:t>
        <a:bodyPr/>
        <a:lstStyle/>
        <a:p>
          <a:endParaRPr lang="ru-RU"/>
        </a:p>
      </dgm:t>
    </dgm:pt>
    <dgm:pt modelId="{0C6DC1D4-C055-4FB9-B3D8-ABFDBE2E70C5}" type="parTrans" cxnId="{D99254F0-CF77-4C59-BD1A-BC7C4D84CF75}">
      <dgm:prSet/>
      <dgm:spPr/>
      <dgm:t>
        <a:bodyPr/>
        <a:lstStyle/>
        <a:p>
          <a:endParaRPr lang="ru-RU"/>
        </a:p>
      </dgm:t>
    </dgm:pt>
    <dgm:pt modelId="{12371F70-F773-4E44-97CE-4E606E316799}">
      <dgm:prSet phldrT="[Текст]" custT="1"/>
      <dgm:spPr>
        <a:ln>
          <a:solidFill>
            <a:srgbClr val="CC0000"/>
          </a:solidFill>
        </a:ln>
      </dgm:spPr>
      <dgm:t>
        <a:bodyPr/>
        <a:lstStyle/>
        <a:p>
          <a:endParaRPr lang="ru-RU" sz="1600" b="1" dirty="0" smtClean="0">
            <a:solidFill>
              <a:srgbClr val="AA0000"/>
            </a:solidFill>
            <a:latin typeface="Cambria" pitchFamily="18" charset="0"/>
          </a:endParaRPr>
        </a:p>
        <a:p>
          <a:endParaRPr lang="ru-RU" sz="1600" b="1" dirty="0" smtClean="0">
            <a:solidFill>
              <a:srgbClr val="AA0000"/>
            </a:solidFill>
            <a:latin typeface="Cambria" pitchFamily="18" charset="0"/>
          </a:endParaRPr>
        </a:p>
        <a:p>
          <a:endParaRPr lang="ru-RU" sz="1600" b="1" dirty="0" smtClean="0">
            <a:solidFill>
              <a:srgbClr val="AA0000"/>
            </a:solidFill>
            <a:latin typeface="Cambria" pitchFamily="18" charset="0"/>
          </a:endParaRPr>
        </a:p>
        <a:p>
          <a:endParaRPr lang="ru-RU" sz="1600" b="1" dirty="0" smtClean="0">
            <a:solidFill>
              <a:srgbClr val="AA0000"/>
            </a:solidFill>
            <a:latin typeface="Cambria" pitchFamily="18" charset="0"/>
          </a:endParaRPr>
        </a:p>
        <a:p>
          <a:endParaRPr lang="ru-RU" sz="1600" b="1" dirty="0" smtClean="0">
            <a:solidFill>
              <a:srgbClr val="AA0000"/>
            </a:solidFill>
            <a:latin typeface="Cambria" pitchFamily="18" charset="0"/>
          </a:endParaRPr>
        </a:p>
        <a:p>
          <a:endParaRPr lang="ru-RU" sz="1600" b="1" dirty="0" smtClean="0">
            <a:solidFill>
              <a:srgbClr val="AA0000"/>
            </a:solidFill>
            <a:latin typeface="Cambria" pitchFamily="18" charset="0"/>
          </a:endParaRPr>
        </a:p>
        <a:p>
          <a:endParaRPr lang="ru-RU" sz="1600" b="1" dirty="0" smtClean="0">
            <a:solidFill>
              <a:srgbClr val="AA0000"/>
            </a:solidFill>
            <a:latin typeface="Cambria" pitchFamily="18" charset="0"/>
          </a:endParaRPr>
        </a:p>
        <a:p>
          <a:endParaRPr lang="ru-RU" sz="1600" b="1" dirty="0" smtClean="0">
            <a:solidFill>
              <a:srgbClr val="AA0000"/>
            </a:solidFill>
            <a:latin typeface="Cambria" pitchFamily="18" charset="0"/>
          </a:endParaRPr>
        </a:p>
        <a:p>
          <a:endParaRPr lang="ru-RU" sz="1600" b="1" dirty="0" smtClean="0">
            <a:solidFill>
              <a:srgbClr val="AA0000"/>
            </a:solidFill>
            <a:latin typeface="Cambria" pitchFamily="18" charset="0"/>
          </a:endParaRPr>
        </a:p>
        <a:p>
          <a:r>
            <a:rPr lang="ru-RU" sz="1600" b="1" dirty="0" smtClean="0">
              <a:solidFill>
                <a:srgbClr val="AA0000"/>
              </a:solidFill>
              <a:latin typeface="Cambria" pitchFamily="18" charset="0"/>
            </a:rPr>
            <a:t>Не разработан и не размещен на официальных сайтах органов местного самоуправления «Бюджет для граждан»</a:t>
          </a:r>
        </a:p>
        <a:p>
          <a:r>
            <a:rPr lang="ru-RU" sz="1600" b="1" dirty="0" smtClean="0">
              <a:solidFill>
                <a:srgbClr val="AA0000"/>
              </a:solidFill>
              <a:latin typeface="Cambria" pitchFamily="18" charset="0"/>
            </a:rPr>
            <a:t>(257 муниципальных образований)</a:t>
          </a:r>
          <a:endParaRPr lang="ru-RU" sz="1600" dirty="0">
            <a:solidFill>
              <a:srgbClr val="AA0000"/>
            </a:solidFill>
            <a:latin typeface="Cambria" pitchFamily="18" charset="0"/>
          </a:endParaRPr>
        </a:p>
      </dgm:t>
    </dgm:pt>
    <dgm:pt modelId="{A8940432-30DF-409B-80DA-5B8ADC85DADD}" type="sibTrans" cxnId="{49685306-55E9-4604-94CA-3E7DA89AEF01}">
      <dgm:prSet/>
      <dgm:spPr/>
      <dgm:t>
        <a:bodyPr/>
        <a:lstStyle/>
        <a:p>
          <a:endParaRPr lang="ru-RU"/>
        </a:p>
      </dgm:t>
    </dgm:pt>
    <dgm:pt modelId="{82B419E5-AF4B-4C03-BA1A-9A858B8227D7}" type="parTrans" cxnId="{49685306-55E9-4604-94CA-3E7DA89AEF01}">
      <dgm:prSet/>
      <dgm:spPr/>
      <dgm:t>
        <a:bodyPr/>
        <a:lstStyle/>
        <a:p>
          <a:endParaRPr lang="ru-RU"/>
        </a:p>
      </dgm:t>
    </dgm:pt>
    <dgm:pt modelId="{83DC1F9D-CC80-4C81-AC2C-102A5E04FD60}" type="pres">
      <dgm:prSet presAssocID="{9FE04B52-381F-4AE5-9048-1846434A43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8DA6E3-D21E-4FC1-87BA-1CEFEBEE3A4F}" type="pres">
      <dgm:prSet presAssocID="{12371F70-F773-4E44-97CE-4E606E316799}" presName="circle1" presStyleLbl="node1" presStyleIdx="0" presStyleCnt="3"/>
      <dgm:spPr>
        <a:solidFill>
          <a:srgbClr val="AA0000"/>
        </a:solidFill>
      </dgm:spPr>
      <dgm:t>
        <a:bodyPr/>
        <a:lstStyle/>
        <a:p>
          <a:endParaRPr lang="ru-RU"/>
        </a:p>
      </dgm:t>
    </dgm:pt>
    <dgm:pt modelId="{0066BF78-9EC8-47FD-ACFA-CCADBD5969E1}" type="pres">
      <dgm:prSet presAssocID="{12371F70-F773-4E44-97CE-4E606E316799}" presName="space" presStyleCnt="0"/>
      <dgm:spPr/>
    </dgm:pt>
    <dgm:pt modelId="{14D6164B-6986-41F0-BE78-50EE0ED76CFB}" type="pres">
      <dgm:prSet presAssocID="{12371F70-F773-4E44-97CE-4E606E316799}" presName="rect1" presStyleLbl="alignAcc1" presStyleIdx="0" presStyleCnt="3" custLinFactNeighborX="2599" custLinFactNeighborY="1695"/>
      <dgm:spPr/>
      <dgm:t>
        <a:bodyPr/>
        <a:lstStyle/>
        <a:p>
          <a:endParaRPr lang="ru-RU"/>
        </a:p>
      </dgm:t>
    </dgm:pt>
    <dgm:pt modelId="{3EDA9775-1F35-4881-BB6F-85590BB4A235}" type="pres">
      <dgm:prSet presAssocID="{A0248F7C-60BA-40D1-B8D8-E17B69777430}" presName="vertSpace2" presStyleLbl="node1" presStyleIdx="0" presStyleCnt="3"/>
      <dgm:spPr/>
    </dgm:pt>
    <dgm:pt modelId="{3931245B-35DC-4460-9833-30647E15FBE4}" type="pres">
      <dgm:prSet presAssocID="{A0248F7C-60BA-40D1-B8D8-E17B69777430}" presName="circle2" presStyleLbl="node1" presStyleIdx="1" presStyleCnt="3"/>
      <dgm:spPr>
        <a:solidFill>
          <a:srgbClr val="F1454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478B6AD-6AEA-4E32-9757-88F20CD01396}" type="pres">
      <dgm:prSet presAssocID="{A0248F7C-60BA-40D1-B8D8-E17B69777430}" presName="rect2" presStyleLbl="alignAcc1" presStyleIdx="1" presStyleCnt="3" custFlipVert="1" custScaleY="1614" custLinFactNeighborX="-500" custLinFactNeighborY="55892"/>
      <dgm:spPr/>
      <dgm:t>
        <a:bodyPr/>
        <a:lstStyle/>
        <a:p>
          <a:endParaRPr lang="ru-RU"/>
        </a:p>
      </dgm:t>
    </dgm:pt>
    <dgm:pt modelId="{D91D1D4A-24EE-4E51-AED5-85466C01B1F3}" type="pres">
      <dgm:prSet presAssocID="{1BA78928-A8DD-489D-AC9A-51B84EA69D2B}" presName="vertSpace3" presStyleLbl="node1" presStyleIdx="1" presStyleCnt="3"/>
      <dgm:spPr/>
    </dgm:pt>
    <dgm:pt modelId="{787B2475-F235-4435-A8F0-A14D43110A37}" type="pres">
      <dgm:prSet presAssocID="{1BA78928-A8DD-489D-AC9A-51B84EA69D2B}" presName="circle3" presStyleLbl="node1" presStyleIdx="2" presStyleCnt="3"/>
      <dgm:spPr>
        <a:solidFill>
          <a:srgbClr val="CC0000"/>
        </a:solidFill>
      </dgm:spPr>
      <dgm:t>
        <a:bodyPr/>
        <a:lstStyle/>
        <a:p>
          <a:endParaRPr lang="ru-RU"/>
        </a:p>
      </dgm:t>
    </dgm:pt>
    <dgm:pt modelId="{382D790C-BFA9-45F2-9FD8-E5ED7E112FE2}" type="pres">
      <dgm:prSet presAssocID="{1BA78928-A8DD-489D-AC9A-51B84EA69D2B}" presName="rect3" presStyleLbl="alignAcc1" presStyleIdx="2" presStyleCnt="3" custScaleY="3228" custLinFactNeighborX="-645" custLinFactNeighborY="79298"/>
      <dgm:spPr/>
      <dgm:t>
        <a:bodyPr/>
        <a:lstStyle/>
        <a:p>
          <a:endParaRPr lang="ru-RU"/>
        </a:p>
      </dgm:t>
    </dgm:pt>
    <dgm:pt modelId="{5D075A92-D683-43A4-BC73-700C89818969}" type="pres">
      <dgm:prSet presAssocID="{12371F70-F773-4E44-97CE-4E606E316799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A00BD-1696-4AC2-982F-69DAEE206238}" type="pres">
      <dgm:prSet presAssocID="{A0248F7C-60BA-40D1-B8D8-E17B6977743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064BE-8465-4D38-BFC7-CD8A98B628A4}" type="pres">
      <dgm:prSet presAssocID="{1BA78928-A8DD-489D-AC9A-51B84EA69D2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97B3DE-798E-41C4-AB69-CA3239BABD49}" type="presOf" srcId="{A0248F7C-60BA-40D1-B8D8-E17B69777430}" destId="{1478B6AD-6AEA-4E32-9757-88F20CD01396}" srcOrd="0" destOrd="0" presId="urn:microsoft.com/office/officeart/2005/8/layout/target3"/>
    <dgm:cxn modelId="{28EE5D80-BA49-47A5-9465-22E35C7C7295}" type="presOf" srcId="{12371F70-F773-4E44-97CE-4E606E316799}" destId="{5D075A92-D683-43A4-BC73-700C89818969}" srcOrd="1" destOrd="0" presId="urn:microsoft.com/office/officeart/2005/8/layout/target3"/>
    <dgm:cxn modelId="{49685306-55E9-4604-94CA-3E7DA89AEF01}" srcId="{9FE04B52-381F-4AE5-9048-1846434A4315}" destId="{12371F70-F773-4E44-97CE-4E606E316799}" srcOrd="0" destOrd="0" parTransId="{82B419E5-AF4B-4C03-BA1A-9A858B8227D7}" sibTransId="{A8940432-30DF-409B-80DA-5B8ADC85DADD}"/>
    <dgm:cxn modelId="{141EA6DB-B44F-4806-AB7B-102C8C607059}" type="presOf" srcId="{1BA78928-A8DD-489D-AC9A-51B84EA69D2B}" destId="{106064BE-8465-4D38-BFC7-CD8A98B628A4}" srcOrd="1" destOrd="0" presId="urn:microsoft.com/office/officeart/2005/8/layout/target3"/>
    <dgm:cxn modelId="{C478DAD5-2C71-45C0-9B7C-E6658D8AD3DA}" srcId="{9FE04B52-381F-4AE5-9048-1846434A4315}" destId="{1BA78928-A8DD-489D-AC9A-51B84EA69D2B}" srcOrd="2" destOrd="0" parTransId="{E6F2CC93-F368-40D4-8CE6-5612F2309060}" sibTransId="{21A96D64-F0A0-410A-9BAB-D73E6CD8198B}"/>
    <dgm:cxn modelId="{B2D5CBE7-4FB4-4640-8F55-BBB7B1D5FFDB}" type="presOf" srcId="{12371F70-F773-4E44-97CE-4E606E316799}" destId="{14D6164B-6986-41F0-BE78-50EE0ED76CFB}" srcOrd="0" destOrd="0" presId="urn:microsoft.com/office/officeart/2005/8/layout/target3"/>
    <dgm:cxn modelId="{0727A62C-D009-4325-8198-42AE3F7F8F13}" type="presOf" srcId="{1BA78928-A8DD-489D-AC9A-51B84EA69D2B}" destId="{382D790C-BFA9-45F2-9FD8-E5ED7E112FE2}" srcOrd="0" destOrd="0" presId="urn:microsoft.com/office/officeart/2005/8/layout/target3"/>
    <dgm:cxn modelId="{74B8122D-88A9-454E-BA17-EEE28FD941CC}" type="presOf" srcId="{A0248F7C-60BA-40D1-B8D8-E17B69777430}" destId="{F44A00BD-1696-4AC2-982F-69DAEE206238}" srcOrd="1" destOrd="0" presId="urn:microsoft.com/office/officeart/2005/8/layout/target3"/>
    <dgm:cxn modelId="{2CC683C6-1755-4FCE-97F0-838B9F0B4ABA}" type="presOf" srcId="{9FE04B52-381F-4AE5-9048-1846434A4315}" destId="{83DC1F9D-CC80-4C81-AC2C-102A5E04FD60}" srcOrd="0" destOrd="0" presId="urn:microsoft.com/office/officeart/2005/8/layout/target3"/>
    <dgm:cxn modelId="{D99254F0-CF77-4C59-BD1A-BC7C4D84CF75}" srcId="{9FE04B52-381F-4AE5-9048-1846434A4315}" destId="{A0248F7C-60BA-40D1-B8D8-E17B69777430}" srcOrd="1" destOrd="0" parTransId="{0C6DC1D4-C055-4FB9-B3D8-ABFDBE2E70C5}" sibTransId="{596036FB-EEDE-4820-83D5-80E31D2C2032}"/>
    <dgm:cxn modelId="{8C68AA8E-72C1-4BAE-A836-9F4B6AA08DE8}" type="presParOf" srcId="{83DC1F9D-CC80-4C81-AC2C-102A5E04FD60}" destId="{298DA6E3-D21E-4FC1-87BA-1CEFEBEE3A4F}" srcOrd="0" destOrd="0" presId="urn:microsoft.com/office/officeart/2005/8/layout/target3"/>
    <dgm:cxn modelId="{2452F8F3-A5C9-410A-86B6-E873EDD4026A}" type="presParOf" srcId="{83DC1F9D-CC80-4C81-AC2C-102A5E04FD60}" destId="{0066BF78-9EC8-47FD-ACFA-CCADBD5969E1}" srcOrd="1" destOrd="0" presId="urn:microsoft.com/office/officeart/2005/8/layout/target3"/>
    <dgm:cxn modelId="{CB2B9922-E83E-49CF-ADB3-E3B108BA594C}" type="presParOf" srcId="{83DC1F9D-CC80-4C81-AC2C-102A5E04FD60}" destId="{14D6164B-6986-41F0-BE78-50EE0ED76CFB}" srcOrd="2" destOrd="0" presId="urn:microsoft.com/office/officeart/2005/8/layout/target3"/>
    <dgm:cxn modelId="{88E3A8F9-1163-4E20-A96F-EE48FFC489E4}" type="presParOf" srcId="{83DC1F9D-CC80-4C81-AC2C-102A5E04FD60}" destId="{3EDA9775-1F35-4881-BB6F-85590BB4A235}" srcOrd="3" destOrd="0" presId="urn:microsoft.com/office/officeart/2005/8/layout/target3"/>
    <dgm:cxn modelId="{AFA9C706-821F-461F-AC83-F8919EE5CDF3}" type="presParOf" srcId="{83DC1F9D-CC80-4C81-AC2C-102A5E04FD60}" destId="{3931245B-35DC-4460-9833-30647E15FBE4}" srcOrd="4" destOrd="0" presId="urn:microsoft.com/office/officeart/2005/8/layout/target3"/>
    <dgm:cxn modelId="{AF62634C-CB3A-406C-B5E6-61CD860276A0}" type="presParOf" srcId="{83DC1F9D-CC80-4C81-AC2C-102A5E04FD60}" destId="{1478B6AD-6AEA-4E32-9757-88F20CD01396}" srcOrd="5" destOrd="0" presId="urn:microsoft.com/office/officeart/2005/8/layout/target3"/>
    <dgm:cxn modelId="{53DEEA55-12E4-4B94-957E-9EF711CFB227}" type="presParOf" srcId="{83DC1F9D-CC80-4C81-AC2C-102A5E04FD60}" destId="{D91D1D4A-24EE-4E51-AED5-85466C01B1F3}" srcOrd="6" destOrd="0" presId="urn:microsoft.com/office/officeart/2005/8/layout/target3"/>
    <dgm:cxn modelId="{14C9D0F9-8C2B-431F-B9A2-7028EAC720FC}" type="presParOf" srcId="{83DC1F9D-CC80-4C81-AC2C-102A5E04FD60}" destId="{787B2475-F235-4435-A8F0-A14D43110A37}" srcOrd="7" destOrd="0" presId="urn:microsoft.com/office/officeart/2005/8/layout/target3"/>
    <dgm:cxn modelId="{83E2DB8E-A194-42D7-AC6C-15B37E545ECE}" type="presParOf" srcId="{83DC1F9D-CC80-4C81-AC2C-102A5E04FD60}" destId="{382D790C-BFA9-45F2-9FD8-E5ED7E112FE2}" srcOrd="8" destOrd="0" presId="urn:microsoft.com/office/officeart/2005/8/layout/target3"/>
    <dgm:cxn modelId="{78849DA2-F21A-4F1A-BDE7-B70014A55720}" type="presParOf" srcId="{83DC1F9D-CC80-4C81-AC2C-102A5E04FD60}" destId="{5D075A92-D683-43A4-BC73-700C89818969}" srcOrd="9" destOrd="0" presId="urn:microsoft.com/office/officeart/2005/8/layout/target3"/>
    <dgm:cxn modelId="{C95AB26E-90F3-45AA-8593-0E2198F27370}" type="presParOf" srcId="{83DC1F9D-CC80-4C81-AC2C-102A5E04FD60}" destId="{F44A00BD-1696-4AC2-982F-69DAEE206238}" srcOrd="10" destOrd="0" presId="urn:microsoft.com/office/officeart/2005/8/layout/target3"/>
    <dgm:cxn modelId="{DD09A9D2-6622-4777-ABBD-D4A445A62522}" type="presParOf" srcId="{83DC1F9D-CC80-4C81-AC2C-102A5E04FD60}" destId="{106064BE-8465-4D38-BFC7-CD8A98B628A4}" srcOrd="11" destOrd="0" presId="urn:microsoft.com/office/officeart/2005/8/layout/targe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5E3A6-3964-4F2F-B427-79AB79551B3F}">
      <dsp:nvSpPr>
        <dsp:cNvPr id="0" name=""/>
        <dsp:cNvSpPr/>
      </dsp:nvSpPr>
      <dsp:spPr>
        <a:xfrm>
          <a:off x="1155841" y="0"/>
          <a:ext cx="4934743" cy="4934743"/>
        </a:xfrm>
        <a:prstGeom prst="triangle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F7A66-8220-4093-9AA0-0CC3CC03F969}">
      <dsp:nvSpPr>
        <dsp:cNvPr id="0" name=""/>
        <dsp:cNvSpPr/>
      </dsp:nvSpPr>
      <dsp:spPr>
        <a:xfrm>
          <a:off x="182164" y="617377"/>
          <a:ext cx="6901627" cy="1075848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Отсутствие в муниципальных образованиях прироста расходов, не обеспеченного соответствующим приростом</a:t>
          </a:r>
          <a:r>
            <a:rPr lang="ru-RU" sz="1600" b="1" kern="1200" dirty="0" smtClean="0">
              <a:solidFill>
                <a:schemeClr val="bg1"/>
              </a:solidFill>
              <a:latin typeface="Arial" charset="0"/>
            </a:rPr>
            <a:t> доходов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234683" y="669896"/>
        <a:ext cx="6796589" cy="970810"/>
      </dsp:txXfrm>
    </dsp:sp>
    <dsp:sp modelId="{9521C8E9-6789-4EA4-81A1-098C38F5EDD3}">
      <dsp:nvSpPr>
        <dsp:cNvPr id="0" name=""/>
        <dsp:cNvSpPr/>
      </dsp:nvSpPr>
      <dsp:spPr>
        <a:xfrm>
          <a:off x="226236" y="1855173"/>
          <a:ext cx="6916511" cy="1142982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effectLst/>
              <a:latin typeface="Cambria" pitchFamily="18" charset="0"/>
            </a:rPr>
            <a:t>Обеспечено покрытие расходов местного бюджета собственными средствами без привлечения заемных (302 муниципальных образования) </a:t>
          </a:r>
          <a:endParaRPr lang="ru-RU" sz="1600" b="1" kern="1200" dirty="0">
            <a:solidFill>
              <a:schemeClr val="bg1"/>
            </a:solidFill>
            <a:effectLst/>
            <a:latin typeface="Cambria" pitchFamily="18" charset="0"/>
          </a:endParaRPr>
        </a:p>
      </dsp:txBody>
      <dsp:txXfrm>
        <a:off x="282032" y="1910969"/>
        <a:ext cx="6804919" cy="1031390"/>
      </dsp:txXfrm>
    </dsp:sp>
    <dsp:sp modelId="{7D044C8F-B86C-4265-8AA7-92006FD15191}">
      <dsp:nvSpPr>
        <dsp:cNvPr id="0" name=""/>
        <dsp:cNvSpPr/>
      </dsp:nvSpPr>
      <dsp:spPr>
        <a:xfrm>
          <a:off x="230791" y="3294200"/>
          <a:ext cx="6916511" cy="1056088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Отсутствие просроченной кредиторской задолженности </a:t>
          </a: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по заработной плате работникам бюджетной сферы за счет средств местного бюджета</a:t>
          </a:r>
          <a:endParaRPr lang="ru-RU" sz="1600" b="1" kern="1200" dirty="0">
            <a:latin typeface="Cambria" pitchFamily="18" charset="0"/>
          </a:endParaRPr>
        </a:p>
      </dsp:txBody>
      <dsp:txXfrm>
        <a:off x="282345" y="3345754"/>
        <a:ext cx="6813403" cy="952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5E3A6-3964-4F2F-B427-79AB79551B3F}">
      <dsp:nvSpPr>
        <dsp:cNvPr id="0" name=""/>
        <dsp:cNvSpPr/>
      </dsp:nvSpPr>
      <dsp:spPr>
        <a:xfrm>
          <a:off x="1307773" y="0"/>
          <a:ext cx="5184352" cy="5184352"/>
        </a:xfrm>
        <a:prstGeom prst="triangle">
          <a:avLst/>
        </a:prstGeom>
        <a:solidFill>
          <a:schemeClr val="tx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F7A66-8220-4093-9AA0-0CC3CC03F969}">
      <dsp:nvSpPr>
        <dsp:cNvPr id="0" name=""/>
        <dsp:cNvSpPr/>
      </dsp:nvSpPr>
      <dsp:spPr>
        <a:xfrm>
          <a:off x="175827" y="555805"/>
          <a:ext cx="7747844" cy="900323"/>
        </a:xfrm>
        <a:prstGeom prst="round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itchFamily="18" charset="0"/>
            </a:rPr>
            <a:t>Отклонение расходов местного бюджета в IV квартале от среднего объема за I-III кварталы более 50 %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itchFamily="18" charset="0"/>
            </a:rPr>
            <a:t>2016 ГОД – 157 муниципальных образований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itchFamily="18" charset="0"/>
            </a:rPr>
            <a:t>2015 ГОД – 144 муниципальных образований</a:t>
          </a:r>
          <a:endParaRPr lang="ru-RU" sz="1400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219777" y="599755"/>
        <a:ext cx="7659944" cy="812423"/>
      </dsp:txXfrm>
    </dsp:sp>
    <dsp:sp modelId="{B244E3C0-BB95-4FA4-9B11-6B3EC2F9F21A}">
      <dsp:nvSpPr>
        <dsp:cNvPr id="0" name=""/>
        <dsp:cNvSpPr/>
      </dsp:nvSpPr>
      <dsp:spPr>
        <a:xfrm>
          <a:off x="252440" y="1632395"/>
          <a:ext cx="7821475" cy="871825"/>
        </a:xfrm>
        <a:prstGeom prst="round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Высокая зависимость муниципальных образований от финансовой помощи из вышестоящих бюджетов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itchFamily="18" charset="0"/>
            </a:rPr>
            <a:t>(в 111 муниципальных образованиях Калужской области доля дотаций из вышестоящих бюджетов составляет более 50%) </a:t>
          </a:r>
          <a:endParaRPr lang="ru-RU" sz="1400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294999" y="1674954"/>
        <a:ext cx="7736357" cy="786707"/>
      </dsp:txXfrm>
    </dsp:sp>
    <dsp:sp modelId="{9521C8E9-6789-4EA4-81A1-098C38F5EDD3}">
      <dsp:nvSpPr>
        <dsp:cNvPr id="0" name=""/>
        <dsp:cNvSpPr/>
      </dsp:nvSpPr>
      <dsp:spPr>
        <a:xfrm>
          <a:off x="225027" y="2592387"/>
          <a:ext cx="7740026" cy="618092"/>
        </a:xfrm>
        <a:prstGeom prst="round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itchFamily="18" charset="0"/>
            </a:rPr>
            <a:t>Отсутствие в ряде муниципальных образований результатов контроля за исполнением муниципальных заданий на предоставление муниципальных услуг юридическим и физическим лицам</a:t>
          </a:r>
          <a:endParaRPr lang="ru-RU" sz="14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255200" y="2622560"/>
        <a:ext cx="7679680" cy="557746"/>
      </dsp:txXfrm>
    </dsp:sp>
    <dsp:sp modelId="{EDC5DB22-36DE-4A2C-901D-06A0AD1123E6}">
      <dsp:nvSpPr>
        <dsp:cNvPr id="0" name=""/>
        <dsp:cNvSpPr/>
      </dsp:nvSpPr>
      <dsp:spPr>
        <a:xfrm>
          <a:off x="297040" y="3312849"/>
          <a:ext cx="7680515" cy="638166"/>
        </a:xfrm>
        <a:prstGeom prst="round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itchFamily="18" charset="0"/>
            </a:rPr>
            <a:t>Наличие фактов нецелевого использования бюджетных средств (в одном муниципальном образовании) </a:t>
          </a:r>
          <a:endParaRPr lang="ru-RU" sz="14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328193" y="3344002"/>
        <a:ext cx="7618209" cy="575860"/>
      </dsp:txXfrm>
    </dsp:sp>
    <dsp:sp modelId="{CB118919-FB5F-4EAD-8636-E733AB412229}">
      <dsp:nvSpPr>
        <dsp:cNvPr id="0" name=""/>
        <dsp:cNvSpPr/>
      </dsp:nvSpPr>
      <dsp:spPr>
        <a:xfrm>
          <a:off x="297057" y="4070833"/>
          <a:ext cx="7683851" cy="873889"/>
        </a:xfrm>
        <a:prstGeom prst="round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itchFamily="18" charset="0"/>
            </a:rPr>
            <a:t>Отсутствие утвержденных муниципальными образованиями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itchFamily="18" charset="0"/>
            </a:rPr>
            <a:t> перечня муниципальных  услуг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Cambria" pitchFamily="18" charset="0"/>
            </a:rPr>
            <a:t>(256 муниципальных образований)</a:t>
          </a:r>
        </a:p>
      </dsp:txBody>
      <dsp:txXfrm>
        <a:off x="339717" y="4113493"/>
        <a:ext cx="7598531" cy="7885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DA6E3-D21E-4FC1-87BA-1CEFEBEE3A4F}">
      <dsp:nvSpPr>
        <dsp:cNvPr id="0" name=""/>
        <dsp:cNvSpPr/>
      </dsp:nvSpPr>
      <dsp:spPr>
        <a:xfrm>
          <a:off x="0" y="0"/>
          <a:ext cx="4176464" cy="4176464"/>
        </a:xfrm>
        <a:prstGeom prst="pie">
          <a:avLst>
            <a:gd name="adj1" fmla="val 540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6164B-6986-41F0-BE78-50EE0ED76CFB}">
      <dsp:nvSpPr>
        <dsp:cNvPr id="0" name=""/>
        <dsp:cNvSpPr/>
      </dsp:nvSpPr>
      <dsp:spPr>
        <a:xfrm>
          <a:off x="2088232" y="0"/>
          <a:ext cx="6294587" cy="4176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ambria" pitchFamily="18" charset="0"/>
            </a:rPr>
            <a:t>Отсутствие просроченной задолженности по долговым обязательствам в муниципальных образованиях Калужской области</a:t>
          </a:r>
          <a:endParaRPr lang="ru-RU" sz="18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2088232" y="0"/>
        <a:ext cx="6294587" cy="1252941"/>
      </dsp:txXfrm>
    </dsp:sp>
    <dsp:sp modelId="{14DDB5F7-B379-4E78-9AA9-6F1E0BFF3A92}">
      <dsp:nvSpPr>
        <dsp:cNvPr id="0" name=""/>
        <dsp:cNvSpPr/>
      </dsp:nvSpPr>
      <dsp:spPr>
        <a:xfrm>
          <a:off x="730882" y="1252941"/>
          <a:ext cx="2714698" cy="2714698"/>
        </a:xfrm>
        <a:prstGeom prst="pie">
          <a:avLst>
            <a:gd name="adj1" fmla="val 5400000"/>
            <a:gd name="adj2" fmla="val 16200000"/>
          </a:avLst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AAA1A-D91F-4183-AA11-44DB0BE0B56A}">
      <dsp:nvSpPr>
        <dsp:cNvPr id="0" name=""/>
        <dsp:cNvSpPr/>
      </dsp:nvSpPr>
      <dsp:spPr>
        <a:xfrm>
          <a:off x="2079734" y="1203344"/>
          <a:ext cx="6294587" cy="27146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Cambria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>
            <a:solidFill>
              <a:schemeClr val="tx1"/>
            </a:solidFill>
            <a:latin typeface="Cambria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ambria" pitchFamily="18" charset="0"/>
            </a:rPr>
            <a:t>Соответствие предельного объема расходов на обслуживание муниципального долга нормам бюджетного законодательства во всех муниципальных образованиях Калужской области</a:t>
          </a:r>
        </a:p>
      </dsp:txBody>
      <dsp:txXfrm>
        <a:off x="2079734" y="1203344"/>
        <a:ext cx="6294587" cy="1252937"/>
      </dsp:txXfrm>
    </dsp:sp>
    <dsp:sp modelId="{5705BA2E-F9D0-4C12-AF11-02B655E4467E}">
      <dsp:nvSpPr>
        <dsp:cNvPr id="0" name=""/>
        <dsp:cNvSpPr/>
      </dsp:nvSpPr>
      <dsp:spPr>
        <a:xfrm>
          <a:off x="1461763" y="2505879"/>
          <a:ext cx="1252937" cy="12529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CFC89-9843-46FD-9FC1-D0DBB857AE5D}">
      <dsp:nvSpPr>
        <dsp:cNvPr id="0" name=""/>
        <dsp:cNvSpPr/>
      </dsp:nvSpPr>
      <dsp:spPr>
        <a:xfrm>
          <a:off x="2074572" y="2895234"/>
          <a:ext cx="6294587" cy="12812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ambria" pitchFamily="18" charset="0"/>
            </a:rPr>
            <a:t>Проведение</a:t>
          </a:r>
          <a:r>
            <a:rPr lang="ru-RU" sz="1800" b="1" kern="1200" baseline="0" dirty="0" smtClean="0">
              <a:solidFill>
                <a:schemeClr val="tx1"/>
              </a:solidFill>
              <a:latin typeface="Cambria" pitchFamily="18" charset="0"/>
            </a:rPr>
            <a:t> всеми муниципальными образованиями публичных слушаний  по проекту решения о местном бюджете и проекту отчета об исполнении местного бюджета в соответствии с установленным порядком</a:t>
          </a:r>
          <a:endParaRPr lang="ru-RU" sz="18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2074572" y="2895234"/>
        <a:ext cx="6294587" cy="1281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DA6E3-D21E-4FC1-87BA-1CEFEBEE3A4F}">
      <dsp:nvSpPr>
        <dsp:cNvPr id="0" name=""/>
        <dsp:cNvSpPr/>
      </dsp:nvSpPr>
      <dsp:spPr>
        <a:xfrm>
          <a:off x="0" y="0"/>
          <a:ext cx="4248472" cy="4248472"/>
        </a:xfrm>
        <a:prstGeom prst="pie">
          <a:avLst>
            <a:gd name="adj1" fmla="val 5400000"/>
            <a:gd name="adj2" fmla="val 16200000"/>
          </a:avLst>
        </a:prstGeom>
        <a:solidFill>
          <a:srgbClr val="AA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6164B-6986-41F0-BE78-50EE0ED76CFB}">
      <dsp:nvSpPr>
        <dsp:cNvPr id="0" name=""/>
        <dsp:cNvSpPr/>
      </dsp:nvSpPr>
      <dsp:spPr>
        <a:xfrm>
          <a:off x="2124236" y="0"/>
          <a:ext cx="6330714" cy="42484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AA0000"/>
            </a:solidFill>
            <a:latin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AA0000"/>
            </a:solidFill>
            <a:latin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AA0000"/>
            </a:solidFill>
            <a:latin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AA0000"/>
            </a:solidFill>
            <a:latin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AA0000"/>
            </a:solidFill>
            <a:latin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AA0000"/>
            </a:solidFill>
            <a:latin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AA0000"/>
            </a:solidFill>
            <a:latin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AA0000"/>
            </a:solidFill>
            <a:latin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AA0000"/>
            </a:solidFill>
            <a:latin typeface="Cambr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AA0000"/>
              </a:solidFill>
              <a:latin typeface="Cambria" pitchFamily="18" charset="0"/>
            </a:rPr>
            <a:t>Не разработан и не размещен на официальных сайтах органов местного самоуправления «Бюджет для граждан»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AA0000"/>
              </a:solidFill>
              <a:latin typeface="Cambria" pitchFamily="18" charset="0"/>
            </a:rPr>
            <a:t>(257 муниципальных образований)</a:t>
          </a:r>
          <a:endParaRPr lang="ru-RU" sz="1600" kern="1200" dirty="0">
            <a:solidFill>
              <a:srgbClr val="AA0000"/>
            </a:solidFill>
            <a:latin typeface="Cambria" pitchFamily="18" charset="0"/>
          </a:endParaRPr>
        </a:p>
      </dsp:txBody>
      <dsp:txXfrm>
        <a:off x="2124236" y="0"/>
        <a:ext cx="6330714" cy="1274544"/>
      </dsp:txXfrm>
    </dsp:sp>
    <dsp:sp modelId="{3931245B-35DC-4460-9833-30647E15FBE4}">
      <dsp:nvSpPr>
        <dsp:cNvPr id="0" name=""/>
        <dsp:cNvSpPr/>
      </dsp:nvSpPr>
      <dsp:spPr>
        <a:xfrm>
          <a:off x="743483" y="1274544"/>
          <a:ext cx="2761504" cy="2761504"/>
        </a:xfrm>
        <a:prstGeom prst="pie">
          <a:avLst>
            <a:gd name="adj1" fmla="val 5400000"/>
            <a:gd name="adj2" fmla="val 16200000"/>
          </a:avLst>
        </a:prstGeom>
        <a:solidFill>
          <a:srgbClr val="F1454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8B6AD-6AEA-4E32-9757-88F20CD01396}">
      <dsp:nvSpPr>
        <dsp:cNvPr id="0" name=""/>
        <dsp:cNvSpPr/>
      </dsp:nvSpPr>
      <dsp:spPr>
        <a:xfrm flipV="1">
          <a:off x="2092582" y="4176470"/>
          <a:ext cx="6330714" cy="445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  <a:latin typeface="Cambria" pitchFamily="18" charset="0"/>
          </a:endParaRPr>
        </a:p>
      </dsp:txBody>
      <dsp:txXfrm rot="10800000">
        <a:off x="2092582" y="4176470"/>
        <a:ext cx="6330714" cy="20571"/>
      </dsp:txXfrm>
    </dsp:sp>
    <dsp:sp modelId="{787B2475-F235-4435-A8F0-A14D43110A37}">
      <dsp:nvSpPr>
        <dsp:cNvPr id="0" name=""/>
        <dsp:cNvSpPr/>
      </dsp:nvSpPr>
      <dsp:spPr>
        <a:xfrm>
          <a:off x="1486965" y="2549084"/>
          <a:ext cx="1274540" cy="1274540"/>
        </a:xfrm>
        <a:prstGeom prst="pie">
          <a:avLst>
            <a:gd name="adj1" fmla="val 5400000"/>
            <a:gd name="adj2" fmla="val 16200000"/>
          </a:avLst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D790C-BFA9-45F2-9FD8-E5ED7E112FE2}">
      <dsp:nvSpPr>
        <dsp:cNvPr id="0" name=""/>
        <dsp:cNvSpPr/>
      </dsp:nvSpPr>
      <dsp:spPr>
        <a:xfrm>
          <a:off x="2083402" y="4176468"/>
          <a:ext cx="6330714" cy="411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AA0000"/>
            </a:solidFill>
            <a:latin typeface="Cambria" pitchFamily="18" charset="0"/>
          </a:endParaRPr>
        </a:p>
      </dsp:txBody>
      <dsp:txXfrm>
        <a:off x="2083402" y="4176468"/>
        <a:ext cx="6330714" cy="4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A788DD-281A-41CB-AD5D-01B59DA5401F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2AB6D2-B5E8-454A-BB9D-CD3988795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13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2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4988"/>
            <a:ext cx="5486400" cy="41116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4576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B9E3AC-5CF5-4666-BE52-2EED772CCEDA}" type="slidenum">
              <a:rPr lang="ru-RU" sz="1200">
                <a:latin typeface="Arial" charset="0"/>
              </a:rPr>
              <a:pPr algn="r"/>
              <a:t>3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178300" y="5957888"/>
            <a:ext cx="1308100" cy="519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2800" b="1" smtClean="0">
                <a:solidFill>
                  <a:srgbClr val="000000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3048000" y="457200"/>
            <a:ext cx="5867400" cy="17526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08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F6917D0-8CB8-49CA-8F00-2F3890F1F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6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1B7F13B-FFA1-4546-BA0E-F2B64C59F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0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DA6FB23-AF2A-4EBA-8106-F290CDE0F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64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6AAFF0D-5EAD-463C-BE63-4EBBF1526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88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D42B113-AA53-4CE5-9D41-F1BD04259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12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F3C32A4-2148-4B7A-BAF8-790BE1B76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36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D6616E4-3EA9-4B76-B9AE-09D42AEA7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60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78C68BC-FAB4-413D-AF44-58BA2F76D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84" name="Image" r:id="rId3" imgW="6450794" imgH="952045" progId="">
                  <p:embed/>
                </p:oleObj>
              </mc:Choice>
              <mc:Fallback>
                <p:oleObj name="Image" r:id="rId3" imgW="6450794" imgH="95204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D3654E1-C6FC-4679-B84B-0A0EE4A00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Image" r:id="rId13" imgW="6450794" imgH="952045" progId="">
                  <p:embed/>
                </p:oleObj>
              </mc:Choice>
              <mc:Fallback>
                <p:oleObj name="Image" r:id="rId13" imgW="6450794" imgH="95204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___ ____________ ___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43663"/>
            <a:ext cx="2895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 ______  ___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43663"/>
            <a:ext cx="2895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46838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37DC59E-129A-49C6-B1E0-5DD7E812B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45193" y="547525"/>
            <a:ext cx="2424067" cy="333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pic>
        <p:nvPicPr>
          <p:cNvPr id="242690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3" y="260350"/>
            <a:ext cx="800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691" name="Rectangle 12"/>
          <p:cNvSpPr>
            <a:spLocks noChangeArrowheads="1"/>
          </p:cNvSpPr>
          <p:nvPr/>
        </p:nvSpPr>
        <p:spPr bwMode="auto">
          <a:xfrm>
            <a:off x="4140200" y="6021388"/>
            <a:ext cx="1295400" cy="431800"/>
          </a:xfrm>
          <a:prstGeom prst="rect">
            <a:avLst/>
          </a:prstGeom>
          <a:solidFill>
            <a:srgbClr val="E3E8E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4200" y="2492896"/>
            <a:ext cx="5867400" cy="1752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4800" dirty="0" smtClean="0">
                <a:ln w="12700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КАЧЕСТВО УПРАВЛЕНИЯ ФИНАНСАМИ ЗА 2016 ГОД</a:t>
            </a:r>
            <a:endParaRPr lang="ru-RU" sz="4800" dirty="0">
              <a:ln w="12700">
                <a:solidFill>
                  <a:schemeClr val="tx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5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29255" y="547525"/>
            <a:ext cx="2420936" cy="333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253963" name="Text Box 21"/>
          <p:cNvSpPr txBox="1">
            <a:spLocks noChangeArrowheads="1"/>
          </p:cNvSpPr>
          <p:nvPr/>
        </p:nvSpPr>
        <p:spPr bwMode="auto">
          <a:xfrm>
            <a:off x="7667625" y="2636838"/>
            <a:ext cx="935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  <a:latin typeface="Arial" charset="0"/>
              </a:rPr>
              <a:t>295 МО</a:t>
            </a:r>
          </a:p>
        </p:txBody>
      </p:sp>
      <p:sp>
        <p:nvSpPr>
          <p:cNvPr id="16" name="Rectangle 86"/>
          <p:cNvSpPr>
            <a:spLocks noChangeArrowheads="1"/>
          </p:cNvSpPr>
          <p:nvPr/>
        </p:nvSpPr>
        <p:spPr bwMode="auto">
          <a:xfrm>
            <a:off x="2987823" y="339001"/>
            <a:ext cx="525685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Impact" pitchFamily="34" charset="0"/>
              </a:rPr>
              <a:t>Направление оценки</a:t>
            </a:r>
            <a:r>
              <a:rPr lang="en-US" sz="2000" b="1" dirty="0">
                <a:latin typeface="Impact" pitchFamily="34" charset="0"/>
              </a:rPr>
              <a:t>: </a:t>
            </a:r>
            <a:endParaRPr lang="ru-RU" sz="2000" b="1" dirty="0" smtClean="0">
              <a:latin typeface="Impact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УПРАВЛЕНИЕ ДОЛГОВЫМИ </a:t>
            </a:r>
            <a:r>
              <a:rPr lang="ru-RU" sz="2000" b="1" dirty="0">
                <a:solidFill>
                  <a:srgbClr val="C00000"/>
                </a:solidFill>
                <a:latin typeface="Impact" pitchFamily="34" charset="0"/>
              </a:rPr>
              <a:t>ОБЯЗАТЕЛЬСТВАМИ и ПРОЗРАЧНОСТЬ БЮДЖЕТНОГО ПРОЦЕССА</a:t>
            </a:r>
          </a:p>
          <a:p>
            <a:endParaRPr lang="ru-RU" sz="2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7" name="Rectangle 86"/>
          <p:cNvSpPr>
            <a:spLocks noChangeArrowheads="1"/>
          </p:cNvSpPr>
          <p:nvPr/>
        </p:nvSpPr>
        <p:spPr bwMode="auto">
          <a:xfrm>
            <a:off x="6655023" y="1397030"/>
            <a:ext cx="21712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u="sng" spc="300" dirty="0">
                <a:latin typeface="Impact" pitchFamily="34" charset="0"/>
              </a:rPr>
              <a:t>НЕДОСТАТКИ</a:t>
            </a:r>
          </a:p>
          <a:p>
            <a:pPr algn="ctr"/>
            <a:endParaRPr lang="ru-RU" sz="2000" b="1" u="sng" spc="300" dirty="0">
              <a:solidFill>
                <a:srgbClr val="C00000"/>
              </a:solidFill>
              <a:latin typeface="Impact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851285917"/>
              </p:ext>
            </p:extLst>
          </p:nvPr>
        </p:nvGraphicFramePr>
        <p:xfrm>
          <a:off x="179388" y="2204864"/>
          <a:ext cx="8454951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4211960" y="6021288"/>
            <a:ext cx="1224136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38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3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00732" y="547525"/>
            <a:ext cx="2424064" cy="333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243715" name="Rectangle 11"/>
          <p:cNvSpPr>
            <a:spLocks noChangeArrowheads="1"/>
          </p:cNvSpPr>
          <p:nvPr/>
        </p:nvSpPr>
        <p:spPr bwMode="auto">
          <a:xfrm>
            <a:off x="3484513" y="733589"/>
            <a:ext cx="5183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Impact" pitchFamily="34" charset="0"/>
              </a:rPr>
              <a:t>Оценка качества управления бюджетным процессом в муниципальных образованиях Калужской области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Impact" pitchFamily="34" charset="0"/>
              </a:rPr>
              <a:t/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Impact" pitchFamily="34" charset="0"/>
              </a:rPr>
            </a:br>
            <a:endParaRPr lang="ru-RU" b="1" dirty="0">
              <a:solidFill>
                <a:schemeClr val="tx1">
                  <a:lumMod val="75000"/>
                </a:schemeClr>
              </a:solidFill>
              <a:latin typeface="Impact" pitchFamily="34" charset="0"/>
            </a:endParaRPr>
          </a:p>
        </p:txBody>
      </p:sp>
      <p:graphicFrame>
        <p:nvGraphicFramePr>
          <p:cNvPr id="172069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150964"/>
              </p:ext>
            </p:extLst>
          </p:nvPr>
        </p:nvGraphicFramePr>
        <p:xfrm>
          <a:off x="352375" y="3285456"/>
          <a:ext cx="6264275" cy="2735932"/>
        </p:xfrm>
        <a:graphic>
          <a:graphicData uri="http://schemas.openxmlformats.org/drawingml/2006/table">
            <a:tbl>
              <a:tblPr/>
              <a:tblGrid>
                <a:gridCol w="4737100"/>
                <a:gridCol w="1527175"/>
              </a:tblGrid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Направления оценки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99FF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Количество индикаторов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99FF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</a:tr>
              <a:tr h="406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 – Бюджетное планирование 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 – Исполнение бюджета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 – Управление долговыми обязательствами 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 – Прозрачность бюджетного процесса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 Всего: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Impact" pitchFamily="34" charset="0"/>
                          <a:cs typeface="Arial" charset="0"/>
                        </a:rPr>
                        <a:t>23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3739" name="AutoShape 78"/>
          <p:cNvSpPr>
            <a:spLocks noChangeArrowheads="1"/>
          </p:cNvSpPr>
          <p:nvPr/>
        </p:nvSpPr>
        <p:spPr bwMode="auto">
          <a:xfrm>
            <a:off x="7021513" y="2133600"/>
            <a:ext cx="1943100" cy="1439416"/>
          </a:xfrm>
          <a:prstGeom prst="wedgeRectCallout">
            <a:avLst>
              <a:gd name="adj1" fmla="val -72551"/>
              <a:gd name="adj2" fmla="val 100611"/>
            </a:avLst>
          </a:prstGeom>
          <a:gradFill rotWithShape="1">
            <a:gsLst>
              <a:gs pos="0">
                <a:srgbClr val="000099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rgbClr val="5A7408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itchFamily="34" charset="0"/>
              </a:rPr>
              <a:t>По результатам оценки формируется рейтинг муниципальных образований Калужской области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3740" name="Rectangle 76"/>
          <p:cNvSpPr>
            <a:spLocks noChangeArrowheads="1"/>
          </p:cNvSpPr>
          <p:nvPr/>
        </p:nvSpPr>
        <p:spPr bwMode="auto">
          <a:xfrm>
            <a:off x="4140200" y="6021388"/>
            <a:ext cx="1295400" cy="431800"/>
          </a:xfrm>
          <a:prstGeom prst="rect">
            <a:avLst/>
          </a:prstGeom>
          <a:solidFill>
            <a:srgbClr val="E3E8E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243741" name="Rectangle 77"/>
          <p:cNvSpPr>
            <a:spLocks noChangeArrowheads="1"/>
          </p:cNvSpPr>
          <p:nvPr/>
        </p:nvSpPr>
        <p:spPr bwMode="auto">
          <a:xfrm>
            <a:off x="4140200" y="6021388"/>
            <a:ext cx="1295400" cy="431800"/>
          </a:xfrm>
          <a:prstGeom prst="rect">
            <a:avLst/>
          </a:prstGeom>
          <a:solidFill>
            <a:srgbClr val="E3E8E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02320" y="552287"/>
            <a:ext cx="2424064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02320" y="552287"/>
            <a:ext cx="2424064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5474" y="550699"/>
            <a:ext cx="2422503" cy="333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05474" y="550699"/>
            <a:ext cx="2422503" cy="333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05474" y="550699"/>
            <a:ext cx="2422503" cy="333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05474" y="550699"/>
            <a:ext cx="2422503" cy="333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07713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7" name="Рисунок 54" descr="карта.tif" hidden="1"/>
          <p:cNvPicPr>
            <a:picLocks noChangeAspect="1"/>
          </p:cNvPicPr>
          <p:nvPr/>
        </p:nvPicPr>
        <p:blipFill>
          <a:blip r:embed="rId3"/>
          <a:srcRect l="4042" t="19345" b="2039"/>
          <a:stretch>
            <a:fillRect/>
          </a:stretch>
        </p:blipFill>
        <p:spPr bwMode="auto">
          <a:xfrm>
            <a:off x="36513" y="623888"/>
            <a:ext cx="8428037" cy="62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547813" y="333375"/>
            <a:ext cx="6324600" cy="384175"/>
          </a:xfrm>
          <a:prstGeom prst="rect">
            <a:avLst/>
          </a:prstGeom>
        </p:spPr>
        <p:txBody>
          <a:bodyPr lIns="77916" tIns="38958" rIns="77916" bIns="38958">
            <a:spAutoFit/>
          </a:bodyPr>
          <a:lstStyle/>
          <a:p>
            <a:pPr algn="ctr">
              <a:defRPr/>
            </a:pP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44739" name="Прямоугольник 23"/>
          <p:cNvSpPr>
            <a:spLocks noChangeArrowheads="1"/>
          </p:cNvSpPr>
          <p:nvPr/>
        </p:nvSpPr>
        <p:spPr bwMode="auto">
          <a:xfrm>
            <a:off x="3783013" y="2603500"/>
            <a:ext cx="1809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16" tIns="38958" rIns="77916" bIns="38958">
            <a:spAutoFit/>
          </a:bodyPr>
          <a:lstStyle/>
          <a:p>
            <a:pPr algn="ctr"/>
            <a:endParaRPr lang="ru-RU" sz="1200">
              <a:latin typeface="Calibri" pitchFamily="34" charset="0"/>
            </a:endParaRPr>
          </a:p>
        </p:txBody>
      </p:sp>
      <p:sp>
        <p:nvSpPr>
          <p:cNvPr id="244740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3491880" y="223838"/>
            <a:ext cx="5400675" cy="792162"/>
          </a:xfrm>
        </p:spPr>
        <p:txBody>
          <a:bodyPr/>
          <a:lstStyle/>
          <a:p>
            <a:pPr algn="l" eaLnBrk="1" hangingPunct="1"/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Impact" pitchFamily="34" charset="0"/>
              </a:rPr>
              <a:t>Лидеры по качеству управления бюджетным процессом в муниципальных образованиях Калужской области по итогам 2010-2016 годов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982663" y="1725027"/>
            <a:ext cx="1827085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Impact" pitchFamily="34" charset="0"/>
              </a:rPr>
              <a:t>2010 ГОД</a:t>
            </a:r>
            <a:endParaRPr lang="ru-RU" b="1" dirty="0">
              <a:latin typeface="Impact" pitchFamily="34" charset="0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997774" y="2425060"/>
            <a:ext cx="1800225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Impact" pitchFamily="34" charset="0"/>
              </a:rPr>
              <a:t>2011  ГОД</a:t>
            </a:r>
            <a:endParaRPr lang="ru-RU" b="1" dirty="0">
              <a:latin typeface="Impact" pitchFamily="34" charset="0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1009523" y="3138282"/>
            <a:ext cx="1800225" cy="4998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Impact" pitchFamily="34" charset="0"/>
              </a:rPr>
              <a:t>2012  ГОД</a:t>
            </a:r>
            <a:endParaRPr lang="ru-RU" b="1" dirty="0">
              <a:latin typeface="Impact" pitchFamily="34" charset="0"/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1002955" y="3861048"/>
            <a:ext cx="1801813" cy="503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Impact" pitchFamily="34" charset="0"/>
              </a:rPr>
              <a:t>2013  ГОД</a:t>
            </a:r>
            <a:endParaRPr lang="ru-RU" b="1" dirty="0">
              <a:latin typeface="Impact" pitchFamily="34" charset="0"/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1002955" y="4619237"/>
            <a:ext cx="1777511" cy="487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latin typeface="Impact" pitchFamily="34" charset="0"/>
              </a:rPr>
              <a:t>2014 </a:t>
            </a:r>
            <a:r>
              <a:rPr lang="ru-RU" b="1" dirty="0" smtClean="0">
                <a:latin typeface="Impact" pitchFamily="34" charset="0"/>
              </a:rPr>
              <a:t> ГОД</a:t>
            </a:r>
            <a:endParaRPr lang="ru-RU" b="1" dirty="0">
              <a:latin typeface="Impact" pitchFamily="34" charset="0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1005474" y="5359941"/>
            <a:ext cx="1777490" cy="4970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latin typeface="Impact" pitchFamily="34" charset="0"/>
              </a:rPr>
              <a:t>2015 </a:t>
            </a:r>
            <a:r>
              <a:rPr lang="ru-RU" b="1" dirty="0" smtClean="0">
                <a:latin typeface="Impact" pitchFamily="34" charset="0"/>
              </a:rPr>
              <a:t> ГОД</a:t>
            </a:r>
            <a:endParaRPr lang="ru-RU" b="1" dirty="0">
              <a:latin typeface="Impact" pitchFamily="34" charset="0"/>
            </a:endParaRPr>
          </a:p>
        </p:txBody>
      </p:sp>
      <p:sp>
        <p:nvSpPr>
          <p:cNvPr id="244747" name="AutoShape 18"/>
          <p:cNvSpPr>
            <a:spLocks noChangeArrowheads="1"/>
          </p:cNvSpPr>
          <p:nvPr/>
        </p:nvSpPr>
        <p:spPr bwMode="auto">
          <a:xfrm>
            <a:off x="4031654" y="1304130"/>
            <a:ext cx="3816350" cy="576263"/>
          </a:xfrm>
          <a:prstGeom prst="wedgeRectCallout">
            <a:avLst>
              <a:gd name="adj1" fmla="val -81832"/>
              <a:gd name="adj2" fmla="val 7139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ДУМИНИЧСКИЙ РАЙОН, КОЗЕЛЬСКИЙ РАЙОН, МАЛОЯРОСЛАВЕЦКИЙ РАЙОН </a:t>
            </a:r>
            <a:endParaRPr lang="ru-RU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44748" name="AutoShape 20"/>
          <p:cNvSpPr>
            <a:spLocks noChangeArrowheads="1"/>
          </p:cNvSpPr>
          <p:nvPr/>
        </p:nvSpPr>
        <p:spPr bwMode="auto">
          <a:xfrm flipV="1">
            <a:off x="3995936" y="1987550"/>
            <a:ext cx="3816350" cy="746919"/>
          </a:xfrm>
          <a:prstGeom prst="wedgeRectCallout">
            <a:avLst>
              <a:gd name="adj1" fmla="val -79626"/>
              <a:gd name="adj2" fmla="val -43386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10800000" anchor="ctr"/>
          <a:lstStyle/>
          <a:p>
            <a:pPr algn="ctr"/>
            <a:endParaRPr lang="ru-RU" sz="12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ИЗНОСКОВСКИЙ </a:t>
            </a:r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РАЙОН, КОЗЕЛЬСКИЙ РАЙОН, МЕЩОВСКИЙ РАЙОН, БОРОВСКИЙ РАЙОН, ЖУКОВСКИЙ РАЙОН, ДЗЕРЖИНСКИЙ РАЙОН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4749" name="AutoShape 21"/>
          <p:cNvSpPr>
            <a:spLocks noChangeArrowheads="1"/>
          </p:cNvSpPr>
          <p:nvPr/>
        </p:nvSpPr>
        <p:spPr bwMode="auto">
          <a:xfrm>
            <a:off x="3984626" y="2849451"/>
            <a:ext cx="3887787" cy="792163"/>
          </a:xfrm>
          <a:prstGeom prst="wedgeRectCallout">
            <a:avLst>
              <a:gd name="adj1" fmla="val -80471"/>
              <a:gd name="adj2" fmla="val 20312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ЮХНОВСКИЙ РАЙОН, СУХИНИЧСКИЙ РАЙОН, ЖИЗДРИНСКИЙ РАЙОН, БАБЫНИНСКИЙ РАЙОН, Г.КАЛУГА, УЛЬЯНОВСКИЙ РАЙОН, ДЗЕРЖИНСКИЙ РАЙОН, ДУМИНИЧСКИЙ РАЙОН   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44750" name="AutoShape 22"/>
          <p:cNvSpPr>
            <a:spLocks noChangeArrowheads="1"/>
          </p:cNvSpPr>
          <p:nvPr/>
        </p:nvSpPr>
        <p:spPr bwMode="auto">
          <a:xfrm>
            <a:off x="3995936" y="3802935"/>
            <a:ext cx="3816350" cy="792163"/>
          </a:xfrm>
          <a:prstGeom prst="wedgeRectCallout">
            <a:avLst>
              <a:gd name="adj1" fmla="val -80334"/>
              <a:gd name="adj2" fmla="val -9715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БАБЫНИНСКИЙ РАЙОН, УЛЬЯНОВСКИЙ РАЙОН,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СПАС-ДЕМЕНСКИЙ РАЙОН, ДЗЕРЖИНСКИЙ РАЙОН, ЖУКОВСКИЙ РАЙОН, ХВАСТОВИЧСКИЙ РАЙОН, БОРОВСКИЙ РАЙОН</a:t>
            </a:r>
          </a:p>
        </p:txBody>
      </p:sp>
      <p:sp>
        <p:nvSpPr>
          <p:cNvPr id="244751" name="AutoShape 23"/>
          <p:cNvSpPr>
            <a:spLocks noChangeArrowheads="1"/>
          </p:cNvSpPr>
          <p:nvPr/>
        </p:nvSpPr>
        <p:spPr bwMode="auto">
          <a:xfrm>
            <a:off x="4002392" y="4751670"/>
            <a:ext cx="3889375" cy="492125"/>
          </a:xfrm>
          <a:prstGeom prst="wedgeRectCallout">
            <a:avLst>
              <a:gd name="adj1" fmla="val -81469"/>
              <a:gd name="adj2" fmla="val -26371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ДУМИНИЧСКИЙ РАЙОН, Г.КИРОВ И КИРОВСКИЙ 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РАЙОН, МЕЩОВСКИЙ </a:t>
            </a:r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РАЙОН</a:t>
            </a:r>
          </a:p>
        </p:txBody>
      </p:sp>
      <p:sp>
        <p:nvSpPr>
          <p:cNvPr id="244752" name="AutoShape 24"/>
          <p:cNvSpPr>
            <a:spLocks noChangeArrowheads="1"/>
          </p:cNvSpPr>
          <p:nvPr/>
        </p:nvSpPr>
        <p:spPr bwMode="auto">
          <a:xfrm>
            <a:off x="3932542" y="5441205"/>
            <a:ext cx="3959225" cy="431800"/>
          </a:xfrm>
          <a:prstGeom prst="wedgeRectCallout">
            <a:avLst>
              <a:gd name="adj1" fmla="val -78940"/>
              <a:gd name="adj2" fmla="val -13154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ГОРОД ОБНИНСК, БАБЫНИНСКИЙ РАЙОН, МЕЩОВСКИЙ РАЙОН</a:t>
            </a:r>
          </a:p>
        </p:txBody>
      </p:sp>
      <p:sp>
        <p:nvSpPr>
          <p:cNvPr id="244753" name="AutoShape 31"/>
          <p:cNvSpPr>
            <a:spLocks noChangeArrowheads="1"/>
          </p:cNvSpPr>
          <p:nvPr/>
        </p:nvSpPr>
        <p:spPr bwMode="auto">
          <a:xfrm>
            <a:off x="8104189" y="1857772"/>
            <a:ext cx="879475" cy="503237"/>
          </a:xfrm>
          <a:prstGeom prst="wedgeRectCallout">
            <a:avLst>
              <a:gd name="adj1" fmla="val -121115"/>
              <a:gd name="adj2" fmla="val 38329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3 РАЗА В ЛИДЕРАХ</a:t>
            </a:r>
            <a:endParaRPr lang="ru-RU" sz="1200" b="1" dirty="0">
              <a:solidFill>
                <a:schemeClr val="tx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44754" name="AutoShape 33"/>
          <p:cNvSpPr>
            <a:spLocks noChangeArrowheads="1"/>
          </p:cNvSpPr>
          <p:nvPr/>
        </p:nvSpPr>
        <p:spPr bwMode="auto">
          <a:xfrm>
            <a:off x="8058537" y="3245533"/>
            <a:ext cx="882650" cy="525463"/>
          </a:xfrm>
          <a:prstGeom prst="wedgeRectCallout">
            <a:avLst>
              <a:gd name="adj1" fmla="val -246764"/>
              <a:gd name="adj2" fmla="val 61782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2 РАЗА В ЛИДЕРАХ</a:t>
            </a:r>
          </a:p>
          <a:p>
            <a:pPr algn="ctr"/>
            <a:endParaRPr lang="ru-RU" sz="1200" dirty="0">
              <a:latin typeface="Arial" charset="0"/>
            </a:endParaRPr>
          </a:p>
        </p:txBody>
      </p:sp>
      <p:sp>
        <p:nvSpPr>
          <p:cNvPr id="244755" name="AutoShape 34"/>
          <p:cNvSpPr>
            <a:spLocks noChangeArrowheads="1"/>
          </p:cNvSpPr>
          <p:nvPr/>
        </p:nvSpPr>
        <p:spPr bwMode="auto">
          <a:xfrm>
            <a:off x="8104189" y="4839542"/>
            <a:ext cx="882650" cy="601663"/>
          </a:xfrm>
          <a:prstGeom prst="wedgeRectCallout">
            <a:avLst>
              <a:gd name="adj1" fmla="val -362297"/>
              <a:gd name="adj2" fmla="val 56701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2 РАЗА В ЛИДЕРАХ</a:t>
            </a:r>
          </a:p>
          <a:p>
            <a:pPr algn="ctr"/>
            <a:endParaRPr lang="ru-RU" sz="900" dirty="0">
              <a:latin typeface="Arial" charset="0"/>
            </a:endParaRPr>
          </a:p>
        </p:txBody>
      </p:sp>
      <p:pic>
        <p:nvPicPr>
          <p:cNvPr id="244756" name="Picture 2" descr="GERKAL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5888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05474" y="479262"/>
            <a:ext cx="2422503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1007972" y="6046771"/>
            <a:ext cx="1772494" cy="4970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latin typeface="Impact" pitchFamily="34" charset="0"/>
              </a:rPr>
              <a:t>2016  ГОД</a:t>
            </a:r>
            <a:endParaRPr lang="ru-RU" b="1" dirty="0">
              <a:latin typeface="Impact" pitchFamily="34" charset="0"/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3913188" y="5986454"/>
            <a:ext cx="3959225" cy="617670"/>
          </a:xfrm>
          <a:prstGeom prst="wedgeRectCallout">
            <a:avLst>
              <a:gd name="adj1" fmla="val -78940"/>
              <a:gd name="adj2" fmla="val 183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ХВАСТОВИЧСКИЙ РАЙОН, МАЛОЯРОСЛАВЕЦКИЙ РАЙОН, СУХИНИЧСКИЙ РАЙОН</a:t>
            </a:r>
            <a:r>
              <a:rPr lang="ru-RU" sz="1200" b="1" dirty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УЛЬЯНОВСКИЙ РАЙОН</a:t>
            </a:r>
            <a:endParaRPr lang="ru-RU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62726" y="284820"/>
            <a:ext cx="3880486" cy="3256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pic>
        <p:nvPicPr>
          <p:cNvPr id="246786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3188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87" name="Rectangle 12"/>
          <p:cNvSpPr>
            <a:spLocks noChangeArrowheads="1"/>
          </p:cNvSpPr>
          <p:nvPr/>
        </p:nvSpPr>
        <p:spPr bwMode="auto">
          <a:xfrm>
            <a:off x="4140200" y="6021388"/>
            <a:ext cx="1295400" cy="431800"/>
          </a:xfrm>
          <a:prstGeom prst="rect">
            <a:avLst/>
          </a:prstGeom>
          <a:solidFill>
            <a:srgbClr val="E3E8E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045336"/>
              </p:ext>
            </p:extLst>
          </p:nvPr>
        </p:nvGraphicFramePr>
        <p:xfrm>
          <a:off x="251520" y="908720"/>
          <a:ext cx="8712969" cy="5730523"/>
        </p:xfrm>
        <a:graphic>
          <a:graphicData uri="http://schemas.openxmlformats.org/drawingml/2006/table">
            <a:tbl>
              <a:tblPr/>
              <a:tblGrid>
                <a:gridCol w="756279"/>
                <a:gridCol w="3135408"/>
                <a:gridCol w="976861"/>
                <a:gridCol w="976861"/>
                <a:gridCol w="890668"/>
                <a:gridCol w="921251"/>
                <a:gridCol w="1055641"/>
              </a:tblGrid>
              <a:tr h="2004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№ ПП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Наименование муниципальных районов и городских округов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Баллы по итогам за 2016 год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Баллы по итогам за 2015 год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Место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в 2016 году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в 2015 году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Динамика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Хвастовичский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+4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Малоярославецкий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+10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Сухиничский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+2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Ульяновский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+2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Бабынинский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–1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Козельский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Боровский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+4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Думиничский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+4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Износковский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+8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Жиздринский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+4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Мосальский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+2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Тарусский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+3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Барятинский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+3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Дзержинский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+3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Жуковский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Тот же уровень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Перемышльский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+5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Ферзиковский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–1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Город Обнинск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–5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Куйбышевский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+3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Город Людиново и Людиновский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–2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Медынский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+6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Мещовский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–5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Юхновский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–3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Город Калуга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–4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Город Киров и Кировский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–4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8310" marR="8310" marT="8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Спас-Деменский район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+3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Стрелка вправо 31"/>
          <p:cNvSpPr>
            <a:spLocks noChangeArrowheads="1"/>
          </p:cNvSpPr>
          <p:nvPr/>
        </p:nvSpPr>
        <p:spPr bwMode="auto">
          <a:xfrm>
            <a:off x="196726" y="1648950"/>
            <a:ext cx="5383386" cy="1930164"/>
          </a:xfrm>
          <a:prstGeom prst="rightArrow">
            <a:avLst>
              <a:gd name="adj1" fmla="val 50000"/>
              <a:gd name="adj2" fmla="val 33322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Рост удельного веса программных расходов бюджетов муниципальных образований Калужской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области</a:t>
            </a:r>
            <a:endParaRPr 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803" name="Стрелка вправо 32"/>
          <p:cNvSpPr>
            <a:spLocks noChangeArrowheads="1"/>
          </p:cNvSpPr>
          <p:nvPr/>
        </p:nvSpPr>
        <p:spPr bwMode="auto">
          <a:xfrm>
            <a:off x="106789" y="3611557"/>
            <a:ext cx="5904210" cy="2303462"/>
          </a:xfrm>
          <a:prstGeom prst="rightArrow">
            <a:avLst>
              <a:gd name="adj1" fmla="val 50000"/>
              <a:gd name="adj2" fmla="val 48114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Увеличение числа муниципальных образований, отражающих расходы на содержание аппарата управления в муниципальных программах</a:t>
            </a:r>
            <a:r>
              <a:rPr lang="ru-RU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endParaRPr lang="ru-RU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247812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29255" y="547525"/>
            <a:ext cx="2420936" cy="333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solidFill>
                  <a:srgbClr val="1D528D"/>
                </a:solidFill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solidFill>
                  <a:srgbClr val="1D528D"/>
                </a:solidFill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rgbClr val="1B9AD9">
                      <a:tint val="75000"/>
                      <a:shade val="75000"/>
                      <a:satMod val="170000"/>
                    </a:srgbClr>
                  </a:gs>
                  <a:gs pos="49000">
                    <a:srgbClr val="1B9AD9">
                      <a:tint val="88000"/>
                      <a:shade val="65000"/>
                      <a:satMod val="172000"/>
                    </a:srgbClr>
                  </a:gs>
                  <a:gs pos="50000">
                    <a:srgbClr val="1B9AD9">
                      <a:shade val="65000"/>
                      <a:satMod val="130000"/>
                    </a:srgbClr>
                  </a:gs>
                  <a:gs pos="92000">
                    <a:srgbClr val="1B9AD9">
                      <a:shade val="50000"/>
                      <a:satMod val="120000"/>
                    </a:srgbClr>
                  </a:gs>
                  <a:gs pos="100000">
                    <a:srgbClr val="1B9AD9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</a:endParaRPr>
          </a:p>
        </p:txBody>
      </p:sp>
      <p:sp>
        <p:nvSpPr>
          <p:cNvPr id="247819" name="Rectangle 86"/>
          <p:cNvSpPr>
            <a:spLocks noChangeArrowheads="1"/>
          </p:cNvSpPr>
          <p:nvPr/>
        </p:nvSpPr>
        <p:spPr bwMode="auto">
          <a:xfrm>
            <a:off x="3113882" y="339001"/>
            <a:ext cx="3402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D528D"/>
                </a:solidFill>
                <a:latin typeface="Impact" pitchFamily="34" charset="0"/>
              </a:rPr>
              <a:t>Направление оценки</a:t>
            </a:r>
            <a:r>
              <a:rPr lang="en-US" sz="2000" b="1" dirty="0">
                <a:solidFill>
                  <a:srgbClr val="1D528D"/>
                </a:solidFill>
                <a:latin typeface="Impact" pitchFamily="34" charset="0"/>
              </a:rPr>
              <a:t>: </a:t>
            </a:r>
            <a:endParaRPr lang="ru-RU" sz="2000" b="1" dirty="0" smtClean="0">
              <a:solidFill>
                <a:srgbClr val="1D528D"/>
              </a:solidFill>
              <a:latin typeface="Impact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бюджетное планирование</a:t>
            </a:r>
            <a:endParaRPr lang="ru-RU" sz="2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47820" name="Oval 56"/>
          <p:cNvSpPr>
            <a:spLocks noChangeArrowheads="1"/>
          </p:cNvSpPr>
          <p:nvPr/>
        </p:nvSpPr>
        <p:spPr bwMode="auto">
          <a:xfrm>
            <a:off x="5681018" y="1648950"/>
            <a:ext cx="3121794" cy="621881"/>
          </a:xfrm>
          <a:prstGeom prst="ellipse">
            <a:avLst/>
          </a:prstGeom>
          <a:solidFill>
            <a:srgbClr val="04C85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2016 ГОД – 93% 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от общей суммы расходов</a:t>
            </a:r>
            <a:endParaRPr lang="ru-RU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47828" name="Text Box 46"/>
          <p:cNvSpPr txBox="1">
            <a:spLocks noChangeArrowheads="1"/>
          </p:cNvSpPr>
          <p:nvPr/>
        </p:nvSpPr>
        <p:spPr bwMode="auto">
          <a:xfrm>
            <a:off x="7237413" y="2276475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Rectangle 86"/>
          <p:cNvSpPr>
            <a:spLocks noChangeArrowheads="1"/>
          </p:cNvSpPr>
          <p:nvPr/>
        </p:nvSpPr>
        <p:spPr bwMode="auto">
          <a:xfrm>
            <a:off x="6486526" y="445711"/>
            <a:ext cx="2171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u="sng" spc="300" dirty="0" smtClean="0">
                <a:solidFill>
                  <a:srgbClr val="C00000"/>
                </a:solidFill>
                <a:latin typeface="Impact" pitchFamily="34" charset="0"/>
              </a:rPr>
              <a:t>ДОСТОИНСТВА</a:t>
            </a:r>
            <a:endParaRPr lang="ru-RU" sz="2000" b="1" u="sng" spc="3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30" name="Oval 56"/>
          <p:cNvSpPr>
            <a:spLocks noChangeArrowheads="1"/>
          </p:cNvSpPr>
          <p:nvPr/>
        </p:nvSpPr>
        <p:spPr bwMode="auto">
          <a:xfrm>
            <a:off x="5681018" y="2964745"/>
            <a:ext cx="3112790" cy="646812"/>
          </a:xfrm>
          <a:prstGeom prst="ellipse">
            <a:avLst/>
          </a:pr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2015 ГОД – 92% 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от общей суммы расходов</a:t>
            </a:r>
            <a:endParaRPr lang="ru-RU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1" name="Oval 56"/>
          <p:cNvSpPr>
            <a:spLocks noChangeArrowheads="1"/>
          </p:cNvSpPr>
          <p:nvPr/>
        </p:nvSpPr>
        <p:spPr bwMode="auto">
          <a:xfrm>
            <a:off x="5931117" y="4045026"/>
            <a:ext cx="3121794" cy="670857"/>
          </a:xfrm>
          <a:prstGeom prst="ellipse">
            <a:avLst/>
          </a:prstGeom>
          <a:solidFill>
            <a:srgbClr val="04C85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2016 ГОД – 283 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муниципальных образования</a:t>
            </a:r>
            <a:endParaRPr lang="ru-RU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2" name="Oval 56"/>
          <p:cNvSpPr>
            <a:spLocks noChangeArrowheads="1"/>
          </p:cNvSpPr>
          <p:nvPr/>
        </p:nvSpPr>
        <p:spPr bwMode="auto">
          <a:xfrm>
            <a:off x="5868144" y="5151877"/>
            <a:ext cx="3112790" cy="755975"/>
          </a:xfrm>
          <a:prstGeom prst="ellipse">
            <a:avLst/>
          </a:pr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2015 ГОД – 233 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Cambria" pitchFamily="18" charset="0"/>
              </a:rPr>
              <a:t>муниципальных образования</a:t>
            </a:r>
            <a:endParaRPr lang="ru-RU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4167213" y="5995553"/>
            <a:ext cx="1296144" cy="524594"/>
          </a:xfrm>
          <a:prstGeom prst="ellipse">
            <a:avLst/>
          </a:prstGeom>
          <a:solidFill>
            <a:srgbClr val="E0F3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ru-RU" smtClean="0">
              <a:solidFill>
                <a:srgbClr val="1D528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7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5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34018" y="552287"/>
            <a:ext cx="2420936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155670" name="AutoShape 22"/>
          <p:cNvSpPr>
            <a:spLocks noChangeArrowheads="1"/>
          </p:cNvSpPr>
          <p:nvPr/>
        </p:nvSpPr>
        <p:spPr bwMode="auto">
          <a:xfrm>
            <a:off x="59206" y="1484784"/>
            <a:ext cx="8785101" cy="2304603"/>
          </a:xfrm>
          <a:prstGeom prst="leftArrow">
            <a:avLst>
              <a:gd name="adj1" fmla="val 50000"/>
              <a:gd name="adj2" fmla="val 56094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Превышение фактического исполнения местных бюджетов по доходам без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учета безвозмездных поступлений по сравнению с первоначально утвержденным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объемом доходов без учета безвозмездных поступлений более чем на 20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%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(180 муниципальных образований)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318471" name="Oval 19"/>
          <p:cNvSpPr>
            <a:spLocks noChangeArrowheads="1"/>
          </p:cNvSpPr>
          <p:nvPr/>
        </p:nvSpPr>
        <p:spPr bwMode="auto">
          <a:xfrm>
            <a:off x="4140200" y="6021388"/>
            <a:ext cx="1296988" cy="431800"/>
          </a:xfrm>
          <a:prstGeom prst="ellipse">
            <a:avLst/>
          </a:prstGeom>
          <a:solidFill>
            <a:srgbClr val="E3E8E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473" name="Rectangle 86"/>
          <p:cNvSpPr>
            <a:spLocks noChangeArrowheads="1"/>
          </p:cNvSpPr>
          <p:nvPr/>
        </p:nvSpPr>
        <p:spPr bwMode="auto">
          <a:xfrm>
            <a:off x="3114675" y="339725"/>
            <a:ext cx="34020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2000" b="1">
                <a:latin typeface="Impact" pitchFamily="34" charset="0"/>
              </a:rPr>
              <a:t>Направление оценки</a:t>
            </a:r>
            <a:r>
              <a:rPr lang="en-US" sz="2000" b="1">
                <a:latin typeface="Impact" pitchFamily="34" charset="0"/>
              </a:rPr>
              <a:t>: </a:t>
            </a:r>
            <a:endParaRPr lang="ru-RU" sz="2000" b="1">
              <a:latin typeface="Impact" pitchFamily="34" charset="0"/>
            </a:endParaRPr>
          </a:p>
          <a:p>
            <a:r>
              <a:rPr lang="ru-RU" sz="2000" b="1">
                <a:solidFill>
                  <a:srgbClr val="C00000"/>
                </a:solidFill>
                <a:latin typeface="Impact" pitchFamily="34" charset="0"/>
              </a:rPr>
              <a:t>бюджетное планирование</a:t>
            </a:r>
          </a:p>
        </p:txBody>
      </p:sp>
      <p:sp>
        <p:nvSpPr>
          <p:cNvPr id="17" name="Rectangle 86"/>
          <p:cNvSpPr>
            <a:spLocks noChangeArrowheads="1"/>
          </p:cNvSpPr>
          <p:nvPr/>
        </p:nvSpPr>
        <p:spPr bwMode="auto">
          <a:xfrm>
            <a:off x="6538913" y="446088"/>
            <a:ext cx="2171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sng" spc="300" dirty="0">
                <a:latin typeface="Impact" pitchFamily="34" charset="0"/>
              </a:rPr>
              <a:t>НЕДОСТАТКИ</a:t>
            </a: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59206" y="3893865"/>
            <a:ext cx="8785101" cy="2304603"/>
          </a:xfrm>
          <a:prstGeom prst="leftArrow">
            <a:avLst>
              <a:gd name="adj1" fmla="val 50000"/>
              <a:gd name="adj2" fmla="val 56094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dirty="0">
              <a:latin typeface="Cambria" pitchFamily="18" charset="0"/>
            </a:endParaRPr>
          </a:p>
        </p:txBody>
      </p:sp>
      <p:sp>
        <p:nvSpPr>
          <p:cNvPr id="318479" name="Text Box 16"/>
          <p:cNvSpPr txBox="1">
            <a:spLocks noChangeArrowheads="1"/>
          </p:cNvSpPr>
          <p:nvPr/>
        </p:nvSpPr>
        <p:spPr bwMode="auto">
          <a:xfrm>
            <a:off x="611188" y="4581525"/>
            <a:ext cx="820896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Наличие запланированных бюджетных кредитов  в качестве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источников финансирования дефицита бюджета без принятия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соответствующего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решения об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их предоставлении</a:t>
            </a:r>
            <a:r>
              <a:rPr lang="ru-RU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(1 поселение)</a:t>
            </a:r>
            <a:endParaRPr lang="ru-RU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59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9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34018" y="552287"/>
            <a:ext cx="2420936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18" name="Rectangle 86"/>
          <p:cNvSpPr>
            <a:spLocks noChangeArrowheads="1"/>
          </p:cNvSpPr>
          <p:nvPr/>
        </p:nvSpPr>
        <p:spPr bwMode="auto">
          <a:xfrm>
            <a:off x="3113882" y="339001"/>
            <a:ext cx="3402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Impact" pitchFamily="34" charset="0"/>
              </a:rPr>
              <a:t>Направление оценки</a:t>
            </a:r>
            <a:r>
              <a:rPr lang="en-US" sz="2000" b="1" dirty="0">
                <a:latin typeface="Impact" pitchFamily="34" charset="0"/>
              </a:rPr>
              <a:t>: </a:t>
            </a:r>
            <a:endParaRPr lang="ru-RU" sz="2000" b="1" dirty="0" smtClean="0">
              <a:latin typeface="Impact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ИСПОЛНЕНИЕ БЮДЖЕТА</a:t>
            </a:r>
            <a:endParaRPr lang="ru-RU" sz="2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9" name="Rectangle 86"/>
          <p:cNvSpPr>
            <a:spLocks noChangeArrowheads="1"/>
          </p:cNvSpPr>
          <p:nvPr/>
        </p:nvSpPr>
        <p:spPr bwMode="auto">
          <a:xfrm>
            <a:off x="6486526" y="445711"/>
            <a:ext cx="2171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u="sng" spc="300" dirty="0" smtClean="0">
                <a:solidFill>
                  <a:srgbClr val="C00000"/>
                </a:solidFill>
                <a:latin typeface="Impact" pitchFamily="34" charset="0"/>
              </a:rPr>
              <a:t>ДОСТОИНСТВА</a:t>
            </a:r>
            <a:endParaRPr lang="ru-RU" sz="2000" b="1" u="sng" spc="300" dirty="0">
              <a:solidFill>
                <a:srgbClr val="C00000"/>
              </a:solidFill>
              <a:latin typeface="Impact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94211122"/>
              </p:ext>
            </p:extLst>
          </p:nvPr>
        </p:nvGraphicFramePr>
        <p:xfrm>
          <a:off x="755576" y="1484784"/>
          <a:ext cx="7749658" cy="493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1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34018" y="552287"/>
            <a:ext cx="2420936" cy="333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250898" name="Text Box 30"/>
          <p:cNvSpPr txBox="1">
            <a:spLocks noChangeArrowheads="1"/>
          </p:cNvSpPr>
          <p:nvPr/>
        </p:nvSpPr>
        <p:spPr bwMode="auto">
          <a:xfrm>
            <a:off x="1403350" y="3789363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  <a:latin typeface="Arial" charset="0"/>
              </a:rPr>
              <a:t>114 МО</a:t>
            </a:r>
          </a:p>
        </p:txBody>
      </p:sp>
      <p:sp>
        <p:nvSpPr>
          <p:cNvPr id="25" name="Rectangle 86"/>
          <p:cNvSpPr>
            <a:spLocks noChangeArrowheads="1"/>
          </p:cNvSpPr>
          <p:nvPr/>
        </p:nvSpPr>
        <p:spPr bwMode="auto">
          <a:xfrm>
            <a:off x="3113882" y="339001"/>
            <a:ext cx="3402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Impact" pitchFamily="34" charset="0"/>
              </a:rPr>
              <a:t>Направление оценки</a:t>
            </a:r>
            <a:r>
              <a:rPr lang="en-US" sz="2000" b="1" dirty="0">
                <a:latin typeface="Impact" pitchFamily="34" charset="0"/>
              </a:rPr>
              <a:t>: </a:t>
            </a:r>
            <a:endParaRPr lang="ru-RU" sz="2000" b="1" dirty="0" smtClean="0">
              <a:latin typeface="Impact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ИСПОЛНЕНИЕ БЮДЖЕТА</a:t>
            </a:r>
            <a:endParaRPr lang="ru-RU" sz="2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6" name="Rectangle 86"/>
          <p:cNvSpPr>
            <a:spLocks noChangeArrowheads="1"/>
          </p:cNvSpPr>
          <p:nvPr/>
        </p:nvSpPr>
        <p:spPr bwMode="auto">
          <a:xfrm>
            <a:off x="6539508" y="445711"/>
            <a:ext cx="2171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u="sng" spc="300" dirty="0" smtClean="0">
                <a:latin typeface="Impact" pitchFamily="34" charset="0"/>
              </a:rPr>
              <a:t>НЕДОСТАТКИ</a:t>
            </a:r>
            <a:endParaRPr lang="ru-RU" sz="2000" b="1" u="sng" spc="300" dirty="0">
              <a:latin typeface="Impact" pitchFamily="34" charset="0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881062379"/>
              </p:ext>
            </p:extLst>
          </p:nvPr>
        </p:nvGraphicFramePr>
        <p:xfrm>
          <a:off x="581025" y="1196975"/>
          <a:ext cx="8023423" cy="5184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5" name="Picture 2" descr="GERK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80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29255" y="547525"/>
            <a:ext cx="2420936" cy="333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МИНИСТЕРСТВО ФИНАНСОВ</a:t>
            </a:r>
          </a:p>
          <a:p>
            <a:pPr>
              <a:defRPr/>
            </a:pPr>
            <a:r>
              <a:rPr lang="ru-RU" sz="1400" b="1" dirty="0">
                <a:latin typeface="Garamond" panose="02020404030301010803" pitchFamily="18" charset="0"/>
              </a:rPr>
              <a:t>Калужской области</a:t>
            </a:r>
          </a:p>
          <a:p>
            <a:pPr>
              <a:defRPr/>
            </a:pPr>
            <a:endParaRPr lang="en-US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  <a:cs typeface="+mn-cs"/>
            </a:endParaRPr>
          </a:p>
        </p:txBody>
      </p:sp>
      <p:sp>
        <p:nvSpPr>
          <p:cNvPr id="253963" name="Text Box 21"/>
          <p:cNvSpPr txBox="1">
            <a:spLocks noChangeArrowheads="1"/>
          </p:cNvSpPr>
          <p:nvPr/>
        </p:nvSpPr>
        <p:spPr bwMode="auto">
          <a:xfrm>
            <a:off x="7667625" y="2636838"/>
            <a:ext cx="935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  <a:latin typeface="Arial" charset="0"/>
              </a:rPr>
              <a:t>295 МО</a:t>
            </a:r>
          </a:p>
        </p:txBody>
      </p:sp>
      <p:sp>
        <p:nvSpPr>
          <p:cNvPr id="16" name="Rectangle 86"/>
          <p:cNvSpPr>
            <a:spLocks noChangeArrowheads="1"/>
          </p:cNvSpPr>
          <p:nvPr/>
        </p:nvSpPr>
        <p:spPr bwMode="auto">
          <a:xfrm>
            <a:off x="2987823" y="339001"/>
            <a:ext cx="525685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Impact" pitchFamily="34" charset="0"/>
              </a:rPr>
              <a:t>Направление оценки</a:t>
            </a:r>
            <a:r>
              <a:rPr lang="en-US" sz="2000" b="1" dirty="0">
                <a:latin typeface="Impact" pitchFamily="34" charset="0"/>
              </a:rPr>
              <a:t>: </a:t>
            </a:r>
            <a:endParaRPr lang="ru-RU" sz="2000" b="1" dirty="0" smtClean="0">
              <a:latin typeface="Impact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УПРАВЛЕНИЕ ДОЛГОВЫМИ </a:t>
            </a:r>
            <a:r>
              <a:rPr lang="ru-RU" sz="2000" b="1" dirty="0">
                <a:solidFill>
                  <a:srgbClr val="C00000"/>
                </a:solidFill>
                <a:latin typeface="Impact" pitchFamily="34" charset="0"/>
              </a:rPr>
              <a:t>ОБЯЗАТЕЛЬСТВАМИ </a:t>
            </a:r>
            <a:r>
              <a:rPr lang="ru-RU" sz="2000" b="1" dirty="0" smtClean="0">
                <a:solidFill>
                  <a:srgbClr val="C00000"/>
                </a:solidFill>
                <a:latin typeface="Impact" pitchFamily="34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latin typeface="Impact" pitchFamily="34" charset="0"/>
              </a:rPr>
              <a:t>ПРОЗРАЧНОСТЬ БЮДЖЕТНОГО ПРОЦЕССА</a:t>
            </a:r>
          </a:p>
          <a:p>
            <a:endParaRPr lang="ru-RU" sz="20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7" name="Rectangle 86"/>
          <p:cNvSpPr>
            <a:spLocks noChangeArrowheads="1"/>
          </p:cNvSpPr>
          <p:nvPr/>
        </p:nvSpPr>
        <p:spPr bwMode="auto">
          <a:xfrm>
            <a:off x="6655023" y="1397030"/>
            <a:ext cx="2171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u="sng" spc="300" dirty="0" smtClean="0">
                <a:solidFill>
                  <a:srgbClr val="C00000"/>
                </a:solidFill>
                <a:latin typeface="Impact" pitchFamily="34" charset="0"/>
              </a:rPr>
              <a:t>ДОСТОИНСТВА</a:t>
            </a:r>
            <a:endParaRPr lang="ru-RU" sz="2000" b="1" u="sng" spc="300" dirty="0">
              <a:solidFill>
                <a:srgbClr val="C00000"/>
              </a:solidFill>
              <a:latin typeface="Impact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305388419"/>
              </p:ext>
            </p:extLst>
          </p:nvPr>
        </p:nvGraphicFramePr>
        <p:xfrm>
          <a:off x="219844" y="2204864"/>
          <a:ext cx="8382819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2704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1">
  <a:themeElements>
    <a:clrScheme name="sample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1DB3AC"/>
      </a:accent2>
      <a:accent3>
        <a:srgbClr val="FFFFFF"/>
      </a:accent3>
      <a:accent4>
        <a:srgbClr val="174578"/>
      </a:accent4>
      <a:accent5>
        <a:srgbClr val="ABCAE9"/>
      </a:accent5>
      <a:accent6>
        <a:srgbClr val="19A29B"/>
      </a:accent6>
      <a:hlink>
        <a:srgbClr val="99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1DB3AC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19A29B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2187</TotalTime>
  <Words>898</Words>
  <Application>Microsoft Office PowerPoint</Application>
  <PresentationFormat>Экран (4:3)</PresentationFormat>
  <Paragraphs>325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2_Тема1</vt:lpstr>
      <vt:lpstr>Image</vt:lpstr>
      <vt:lpstr>КАЧЕСТВО УПРАВЛЕНИЯ ФИНАНСАМИ ЗА 2016 ГОД</vt:lpstr>
      <vt:lpstr>Презентация PowerPoint</vt:lpstr>
      <vt:lpstr>Лидеры по качеству управления бюджетным процессом в муниципальных образованиях Калужской области по итогам 2010-2016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помощь муниципальным образованиям области, предусмотренная в 2013 году</dc:title>
  <dc:creator>Frantsuzova MV.</dc:creator>
  <cp:lastModifiedBy>Smirnova</cp:lastModifiedBy>
  <cp:revision>124</cp:revision>
  <dcterms:created xsi:type="dcterms:W3CDTF">2014-02-11T12:49:39Z</dcterms:created>
  <dcterms:modified xsi:type="dcterms:W3CDTF">2017-04-25T05:33:06Z</dcterms:modified>
</cp:coreProperties>
</file>